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430" r:id="rId2"/>
    <p:sldId id="433" r:id="rId3"/>
    <p:sldId id="434" r:id="rId4"/>
    <p:sldId id="432" r:id="rId5"/>
    <p:sldId id="431" r:id="rId6"/>
    <p:sldId id="436" r:id="rId7"/>
    <p:sldId id="412" r:id="rId8"/>
    <p:sldId id="435" r:id="rId9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0F8B"/>
    <a:srgbClr val="333399"/>
    <a:srgbClr val="0C2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713" autoAdjust="0"/>
  </p:normalViewPr>
  <p:slideViewPr>
    <p:cSldViewPr>
      <p:cViewPr varScale="1">
        <p:scale>
          <a:sx n="105" d="100"/>
          <a:sy n="105" d="100"/>
        </p:scale>
        <p:origin x="-1216" y="-104"/>
      </p:cViewPr>
      <p:guideLst>
        <p:guide orient="horz" pos="76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6" y="-7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fld id="{038A5F0B-C7DF-43BF-A121-10A39BC65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55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24721"/>
            <a:ext cx="5485158" cy="419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fld id="{8972EECB-C94F-444F-916B-CACE24E22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22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AA36A-A56F-4A20-8D9D-70563DE1C7AE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2962" cy="3490913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605" y="4424721"/>
            <a:ext cx="5034791" cy="419092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0088"/>
            <a:ext cx="4654550" cy="34925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4275216"/>
            <a:ext cx="6324600" cy="4656932"/>
          </a:xfrm>
          <a:solidFill>
            <a:srgbClr val="FFFFFF"/>
          </a:solidFill>
          <a:ln w="9525"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E11BC-6A46-4160-9D35-CD4AF1F11884}" type="slidenum">
              <a:rPr lang="en-US"/>
              <a:pPr/>
              <a:t>4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Attacking USAFA patch will determine end of brief.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6255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48100" y="2286000"/>
            <a:ext cx="4762500" cy="1905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Briefing Topic Title Goes Here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63725" y="500063"/>
            <a:ext cx="536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 i="1" u="none">
                <a:effectLst/>
              </a:rPr>
              <a:t>U.S. Air Force Academy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7" name="Picture 7" descr="usafasea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2903538"/>
            <a:ext cx="3035300" cy="3187700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28725" y="141605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 u="none">
                <a:effectLst/>
                <a:latin typeface="Century Schoolbook" pitchFamily="18" charset="0"/>
              </a:rPr>
              <a:t>I n t e g r i t y  -  S e r v i c e  -  E x c e l l e n c 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41888" y="1536700"/>
            <a:ext cx="3989387" cy="208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41888" y="3775075"/>
            <a:ext cx="3989387" cy="2085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7054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536700"/>
            <a:ext cx="4114800" cy="4740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1536700"/>
            <a:ext cx="4116388" cy="2293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3983038"/>
            <a:ext cx="4116388" cy="2293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Picture 6" descr="usafaseal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5763" y="0"/>
            <a:ext cx="1287462" cy="1352550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i="1" u="none">
                <a:effectLst/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5.bin"/><Relationship Id="rId15" Type="http://schemas.openxmlformats.org/officeDocument/2006/relationships/image" Target="../media/image7.wmf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8" Type="http://schemas.openxmlformats.org/officeDocument/2006/relationships/image" Target="../media/image8.jpeg"/><Relationship Id="rId9" Type="http://schemas.openxmlformats.org/officeDocument/2006/relationships/image" Target="../media/image9.wmf"/><Relationship Id="rId10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5410200"/>
            <a:ext cx="4914900" cy="933450"/>
          </a:xfrm>
          <a:noFill/>
          <a:ln/>
        </p:spPr>
        <p:txBody>
          <a:bodyPr/>
          <a:lstStyle/>
          <a:p>
            <a:r>
              <a:rPr lang="en-US" dirty="0" smtClean="0"/>
              <a:t>Colonel Steve Staso</a:t>
            </a:r>
            <a:endParaRPr lang="en-US" dirty="0"/>
          </a:p>
          <a:p>
            <a:r>
              <a:rPr lang="en-US" sz="1800" dirty="0" smtClean="0"/>
              <a:t>USAFA ALO</a:t>
            </a:r>
            <a:endParaRPr lang="en-US" sz="1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514600"/>
            <a:ext cx="4419600" cy="1600200"/>
          </a:xfrm>
          <a:noFill/>
          <a:ln/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ALO Interview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3657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Telling Your Story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Liaison Officers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524000"/>
            <a:ext cx="7693025" cy="4665663"/>
          </a:xfrm>
          <a:noFill/>
        </p:spPr>
        <p:txBody>
          <a:bodyPr lIns="92057" tIns="46029" rIns="92057" bIns="46029"/>
          <a:lstStyle/>
          <a:p>
            <a:pPr marL="0" indent="0" algn="ctr" defTabSz="963613">
              <a:spcAft>
                <a:spcPct val="25000"/>
              </a:spcAft>
              <a:buNone/>
            </a:pPr>
            <a:r>
              <a:rPr lang="en-US" dirty="0" smtClean="0"/>
              <a:t>Mission</a:t>
            </a:r>
          </a:p>
          <a:p>
            <a:pPr marL="0" indent="0" algn="ctr" defTabSz="963613">
              <a:spcAft>
                <a:spcPct val="25000"/>
              </a:spcAft>
              <a:buFontTx/>
              <a:buNone/>
            </a:pPr>
            <a:r>
              <a:rPr lang="en-US" dirty="0" smtClean="0">
                <a:cs typeface="Times New Roman" pitchFamily="18" charset="0"/>
              </a:rPr>
              <a:t>“Publicize Air Force Officer accessions programs and proactively identify, advise, and evaluate quality candidates who have the potential to succeed in the Air Force.”</a:t>
            </a:r>
            <a:endParaRPr lang="en-US" dirty="0" smtClean="0"/>
          </a:p>
          <a:p>
            <a:pPr marL="0" indent="0" defTabSz="963613">
              <a:spcAft>
                <a:spcPct val="25000"/>
              </a:spcAft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...identify,</a:t>
            </a:r>
          </a:p>
          <a:p>
            <a:pPr marL="0" indent="0" defTabSz="963613">
              <a:spcAft>
                <a:spcPct val="25000"/>
              </a:spcAft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      advise,</a:t>
            </a:r>
          </a:p>
          <a:p>
            <a:pPr marL="0" indent="0" defTabSz="963613">
              <a:spcAft>
                <a:spcPct val="25000"/>
              </a:spcAft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</a:t>
            </a:r>
            <a:r>
              <a:rPr lang="en-US" dirty="0" smtClean="0">
                <a:solidFill>
                  <a:srgbClr val="FF0000"/>
                </a:solidFill>
              </a:rPr>
              <a:t>evaluate, </a:t>
            </a:r>
          </a:p>
          <a:p>
            <a:pPr marL="0" indent="0" defTabSz="963613">
              <a:spcAft>
                <a:spcPct val="25000"/>
              </a:spcAft>
              <a:buFontTx/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</a:t>
            </a:r>
            <a:r>
              <a:rPr lang="en-US" dirty="0" smtClean="0">
                <a:solidFill>
                  <a:srgbClr val="FF0000"/>
                </a:solidFill>
              </a:rPr>
              <a:t>prepare</a:t>
            </a:r>
            <a:r>
              <a:rPr lang="en-US" dirty="0" smtClean="0">
                <a:solidFill>
                  <a:srgbClr val="FF0000"/>
                </a:solidFill>
                <a:latin typeface="Times" charset="0"/>
              </a:rPr>
              <a:t>…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IMG_4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10000"/>
            <a:ext cx="33147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10"/>
          <p:cNvSpPr txBox="1">
            <a:spLocks/>
          </p:cNvSpPr>
          <p:nvPr/>
        </p:nvSpPr>
        <p:spPr>
          <a:xfrm>
            <a:off x="7334250" y="6524625"/>
            <a:ext cx="1452563" cy="3333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fld id="{FA28094F-B4D4-4D61-A0CB-F323A54165F3}" type="slidenum">
              <a:rPr lang="en-US" smtClean="0"/>
              <a:pPr/>
              <a:t>2</a:t>
            </a:fld>
            <a:r>
              <a:rPr lang="en-US" smtClean="0"/>
              <a:t>/7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do ALOs do each year?  </a:t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8115300" y="6553200"/>
            <a:ext cx="647700" cy="2857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  <a:defRPr/>
            </a:pPr>
            <a:r>
              <a:rPr lang="en-US" sz="1800" dirty="0">
                <a:cs typeface="Times New Roman" pitchFamily="18" charset="0"/>
                <a:sym typeface="Wingdings" pitchFamily="2" charset="2"/>
              </a:rPr>
              <a:t>Identify and Mentor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Contacted 55,984 students at school visits, college fairs, Academy nights, etc.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4,717 separate high school marketing visits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17,316 school contacts (phone, letter, email)</a:t>
            </a:r>
          </a:p>
          <a:p>
            <a:pPr>
              <a:buClr>
                <a:srgbClr val="000099"/>
              </a:buClr>
              <a:defRPr/>
            </a:pPr>
            <a:r>
              <a:rPr lang="en-US" sz="1800" dirty="0" smtClean="0">
                <a:cs typeface="Times New Roman" pitchFamily="18" charset="0"/>
                <a:sym typeface="Wingdings" pitchFamily="2" charset="2"/>
              </a:rPr>
              <a:t>Evaluate</a:t>
            </a:r>
            <a:endParaRPr lang="en-US" sz="1800" dirty="0">
              <a:cs typeface="Times New Roman" pitchFamily="18" charset="0"/>
              <a:sym typeface="Wingdings" pitchFamily="2" charset="2"/>
            </a:endParaRPr>
          </a:p>
          <a:p>
            <a:pPr lvl="1">
              <a:buClr>
                <a:srgbClr val="000099"/>
              </a:buClr>
              <a:defRPr/>
            </a:pPr>
            <a:r>
              <a:rPr lang="en-US" sz="1800" dirty="0">
                <a:cs typeface="Times New Roman" pitchFamily="18" charset="0"/>
                <a:sym typeface="Wingdings" pitchFamily="2" charset="2"/>
              </a:rPr>
              <a:t>Formal Interviews</a:t>
            </a:r>
          </a:p>
          <a:p>
            <a:pPr lvl="2">
              <a:buClr>
                <a:srgbClr val="000099"/>
              </a:buClr>
              <a:defRPr/>
            </a:pPr>
            <a:r>
              <a:rPr lang="en-US" dirty="0">
                <a:cs typeface="Times New Roman" pitchFamily="18" charset="0"/>
                <a:sym typeface="Wingdings" pitchFamily="2" charset="2"/>
              </a:rPr>
              <a:t>Total: 5,339: 4,592 USAFA and 747 AFROTC</a:t>
            </a:r>
          </a:p>
          <a:p>
            <a:pPr>
              <a:buClr>
                <a:srgbClr val="000099"/>
              </a:buClr>
              <a:defRPr/>
            </a:pPr>
            <a:r>
              <a:rPr lang="en-US" sz="1800" dirty="0">
                <a:cs typeface="Times New Roman" pitchFamily="18" charset="0"/>
                <a:sym typeface="Wingdings" pitchFamily="2" charset="2"/>
              </a:rPr>
              <a:t>Dedicate Resources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Drove 575,406 miles</a:t>
            </a:r>
          </a:p>
          <a:p>
            <a:pPr lvl="1">
              <a:buClr>
                <a:srgbClr val="000099"/>
              </a:buClr>
              <a:defRPr/>
            </a:pPr>
            <a:r>
              <a:rPr lang="en-US" sz="1600" dirty="0">
                <a:cs typeface="Times New Roman" pitchFamily="18" charset="0"/>
                <a:sym typeface="Wingdings" pitchFamily="2" charset="2"/>
              </a:rPr>
              <a:t>Spent $184,187 out-of-pocket</a:t>
            </a:r>
          </a:p>
          <a:p>
            <a:pPr>
              <a:buClr>
                <a:srgbClr val="000099"/>
              </a:buClr>
              <a:defRPr/>
            </a:pPr>
            <a:r>
              <a:rPr lang="en-US" sz="1800" dirty="0">
                <a:cs typeface="Times New Roman" pitchFamily="18" charset="0"/>
                <a:sym typeface="Wingdings" pitchFamily="2" charset="2"/>
              </a:rPr>
              <a:t>Spent a total of 179,754 hours performing ALO duties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10"/>
          <p:cNvSpPr txBox="1">
            <a:spLocks/>
          </p:cNvSpPr>
          <p:nvPr/>
        </p:nvSpPr>
        <p:spPr>
          <a:xfrm>
            <a:off x="7334250" y="6524625"/>
            <a:ext cx="1452563" cy="3333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9pPr>
          </a:lstStyle>
          <a:p>
            <a:fld id="{FA28094F-B4D4-4D61-A0CB-F323A54165F3}" type="slidenum">
              <a:rPr lang="en-US" smtClean="0"/>
              <a:pPr/>
              <a:t>3</a:t>
            </a:fld>
            <a:r>
              <a:rPr lang="en-US" smtClean="0"/>
              <a:t>/7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Admission Measures</a:t>
            </a:r>
          </a:p>
        </p:txBody>
      </p:sp>
      <p:sp>
        <p:nvSpPr>
          <p:cNvPr id="229382" name="AutoShape 6"/>
          <p:cNvSpPr>
            <a:spLocks noChangeArrowheads="1"/>
          </p:cNvSpPr>
          <p:nvPr/>
        </p:nvSpPr>
        <p:spPr bwMode="auto">
          <a:xfrm>
            <a:off x="2500313" y="2182813"/>
            <a:ext cx="601662" cy="3365500"/>
          </a:xfrm>
          <a:prstGeom prst="rightArrow">
            <a:avLst>
              <a:gd name="adj1" fmla="val 75000"/>
              <a:gd name="adj2" fmla="val 50042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3160713" y="3544888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C2D83"/>
                </a:solidFill>
              </a:rPr>
              <a:t>Weighted</a:t>
            </a:r>
          </a:p>
          <a:p>
            <a:r>
              <a:rPr lang="en-US" sz="1800" b="1" dirty="0">
                <a:solidFill>
                  <a:srgbClr val="0C2D83"/>
                </a:solidFill>
              </a:rPr>
              <a:t>Composite</a:t>
            </a:r>
          </a:p>
        </p:txBody>
      </p:sp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4465638" y="3544888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>
                <a:solidFill>
                  <a:srgbClr val="0C2D83"/>
                </a:solidFill>
                <a:latin typeface="Comic Sans MS" pitchFamily="66" charset="0"/>
              </a:rPr>
              <a:t>+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713538" y="1709738"/>
            <a:ext cx="2430462" cy="4313237"/>
            <a:chOff x="4229" y="1312"/>
            <a:chExt cx="1531" cy="2717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4229" y="1312"/>
              <a:ext cx="1531" cy="1258"/>
              <a:chOff x="4229" y="1373"/>
              <a:chExt cx="1531" cy="1258"/>
            </a:xfrm>
          </p:grpSpPr>
          <p:graphicFrame>
            <p:nvGraphicFramePr>
              <p:cNvPr id="229381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229" y="1373"/>
              <a:ext cx="1531" cy="1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2005" name="Clip" r:id="rId4" imgW="2074680" imgH="2054160" progId="">
                      <p:embed/>
                    </p:oleObj>
                  </mc:Choice>
                  <mc:Fallback>
                    <p:oleObj name="Clip" r:id="rId4" imgW="2074680" imgH="2054160" progId="">
                      <p:embed/>
                      <p:pic>
                        <p:nvPicPr>
                          <p:cNvPr id="0" name="Picture 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9" y="1373"/>
                            <a:ext cx="1531" cy="12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393" name="Rectangle 17"/>
              <p:cNvSpPr>
                <a:spLocks noChangeArrowheads="1"/>
              </p:cNvSpPr>
              <p:nvPr/>
            </p:nvSpPr>
            <p:spPr bwMode="auto">
              <a:xfrm>
                <a:off x="4618" y="1654"/>
                <a:ext cx="860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C2D83"/>
                    </a:solidFill>
                  </a:rPr>
                  <a:t>Final</a:t>
                </a:r>
              </a:p>
              <a:p>
                <a:pPr algn="l"/>
                <a:r>
                  <a:rPr lang="en-US" sz="1800" b="1">
                    <a:solidFill>
                      <a:srgbClr val="0C2D83"/>
                    </a:solidFill>
                  </a:rPr>
                  <a:t>Selection</a:t>
                </a:r>
              </a:p>
              <a:p>
                <a:pPr algn="l"/>
                <a:r>
                  <a:rPr lang="en-US" sz="1800" b="1">
                    <a:solidFill>
                      <a:srgbClr val="0C2D83"/>
                    </a:solidFill>
                  </a:rPr>
                  <a:t>Composite</a:t>
                </a:r>
              </a:p>
            </p:txBody>
          </p:sp>
        </p:grp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4624" y="3130"/>
              <a:ext cx="740" cy="899"/>
              <a:chOff x="4602" y="3130"/>
              <a:chExt cx="740" cy="899"/>
            </a:xfrm>
          </p:grpSpPr>
          <p:graphicFrame>
            <p:nvGraphicFramePr>
              <p:cNvPr id="229394" name="Object 1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660" y="3130"/>
              <a:ext cx="623" cy="5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2006" name="Clip" r:id="rId6" imgW="1019160" imgH="850680" progId="">
                      <p:embed/>
                    </p:oleObj>
                  </mc:Choice>
                  <mc:Fallback>
                    <p:oleObj name="Clip" r:id="rId6" imgW="1019160" imgH="850680" progId="">
                      <p:embed/>
                      <p:pic>
                        <p:nvPicPr>
                          <p:cNvPr id="0" name="Picture 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60" y="3130"/>
                            <a:ext cx="623" cy="5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395" name="Rectangle 19"/>
              <p:cNvSpPr>
                <a:spLocks noChangeArrowheads="1"/>
              </p:cNvSpPr>
              <p:nvPr/>
            </p:nvSpPr>
            <p:spPr bwMode="auto">
              <a:xfrm>
                <a:off x="4602" y="3625"/>
                <a:ext cx="74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C2D83"/>
                    </a:solidFill>
                  </a:rPr>
                  <a:t>Medical </a:t>
                </a:r>
              </a:p>
              <a:p>
                <a:r>
                  <a:rPr lang="en-US" sz="1800" b="1">
                    <a:solidFill>
                      <a:srgbClr val="0C2D83"/>
                    </a:solidFill>
                  </a:rPr>
                  <a:t>Category</a:t>
                </a:r>
              </a:p>
            </p:txBody>
          </p:sp>
        </p:grpSp>
        <p:sp>
          <p:nvSpPr>
            <p:cNvPr id="229396" name="AutoShape 20"/>
            <p:cNvSpPr>
              <a:spLocks noChangeArrowheads="1"/>
            </p:cNvSpPr>
            <p:nvPr/>
          </p:nvSpPr>
          <p:spPr bwMode="auto">
            <a:xfrm rot="16200000">
              <a:off x="4884" y="2761"/>
              <a:ext cx="219" cy="178"/>
            </a:xfrm>
            <a:prstGeom prst="rightArrow">
              <a:avLst>
                <a:gd name="adj1" fmla="val 50000"/>
                <a:gd name="adj2" fmla="val 61568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anchor="ctr"/>
            <a:lstStyle/>
            <a:p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60350" y="1581150"/>
            <a:ext cx="2508250" cy="4572000"/>
            <a:chOff x="164" y="999"/>
            <a:chExt cx="1580" cy="2880"/>
          </a:xfrm>
        </p:grpSpPr>
        <p:pic>
          <p:nvPicPr>
            <p:cNvPr id="229401" name="Picture 25" descr="MCj0382578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7" y="1303"/>
              <a:ext cx="1014" cy="101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29403" name="Picture 27" descr="MCj0363014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3" y="2381"/>
              <a:ext cx="722" cy="8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>
              <a:off x="164" y="999"/>
              <a:ext cx="15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solidFill>
                    <a:srgbClr val="0C2D83"/>
                  </a:solidFill>
                </a:rPr>
                <a:t>Academic Composite</a:t>
              </a:r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364" y="3218"/>
              <a:ext cx="11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C2D83"/>
                  </a:solidFill>
                </a:rPr>
                <a:t>Extracurricular </a:t>
              </a:r>
            </a:p>
            <a:p>
              <a:r>
                <a:rPr lang="en-US" sz="1800" b="1">
                  <a:solidFill>
                    <a:srgbClr val="0C2D83"/>
                  </a:solidFill>
                </a:rPr>
                <a:t>Composite</a:t>
              </a:r>
            </a:p>
          </p:txBody>
        </p:sp>
        <p:sp>
          <p:nvSpPr>
            <p:cNvPr id="229385" name="Rectangle 9"/>
            <p:cNvSpPr>
              <a:spLocks noChangeArrowheads="1"/>
            </p:cNvSpPr>
            <p:nvPr/>
          </p:nvSpPr>
          <p:spPr bwMode="auto">
            <a:xfrm>
              <a:off x="704" y="3591"/>
              <a:ext cx="5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rgbClr val="0C2D83"/>
                  </a:solidFill>
                </a:rPr>
                <a:t>20%</a:t>
              </a:r>
            </a:p>
          </p:txBody>
        </p:sp>
        <p:sp>
          <p:nvSpPr>
            <p:cNvPr id="229397" name="Text Box 21"/>
            <p:cNvSpPr txBox="1">
              <a:spLocks noChangeArrowheads="1"/>
            </p:cNvSpPr>
            <p:nvPr/>
          </p:nvSpPr>
          <p:spPr bwMode="auto">
            <a:xfrm>
              <a:off x="1040" y="1406"/>
              <a:ext cx="5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>
                  <a:solidFill>
                    <a:srgbClr val="0C2D83"/>
                  </a:solidFill>
                </a:rPr>
                <a:t>60%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668838" y="1462088"/>
            <a:ext cx="2406650" cy="4808537"/>
            <a:chOff x="2720" y="921"/>
            <a:chExt cx="1516" cy="3029"/>
          </a:xfrm>
        </p:grpSpPr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2720" y="3232"/>
              <a:ext cx="1516" cy="718"/>
              <a:chOff x="2768" y="3085"/>
              <a:chExt cx="1516" cy="718"/>
            </a:xfrm>
          </p:grpSpPr>
          <p:graphicFrame>
            <p:nvGraphicFramePr>
              <p:cNvPr id="229391" name="Object 1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16" y="3085"/>
              <a:ext cx="420" cy="4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2007" name="Clip" r:id="rId10" imgW="1000080" imgH="941040" progId="">
                      <p:embed/>
                    </p:oleObj>
                  </mc:Choice>
                  <mc:Fallback>
                    <p:oleObj name="Clip" r:id="rId10" imgW="1000080" imgH="941040" progId="">
                      <p:embed/>
                      <p:pic>
                        <p:nvPicPr>
                          <p:cNvPr id="0" name="Picture 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6" y="3085"/>
                            <a:ext cx="420" cy="4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392" name="Rectangle 16"/>
              <p:cNvSpPr>
                <a:spLocks noChangeArrowheads="1"/>
              </p:cNvSpPr>
              <p:nvPr/>
            </p:nvSpPr>
            <p:spPr bwMode="auto">
              <a:xfrm>
                <a:off x="2768" y="3399"/>
                <a:ext cx="15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 dirty="0">
                    <a:solidFill>
                      <a:srgbClr val="0C2D83"/>
                    </a:solidFill>
                  </a:rPr>
                  <a:t>Liaison Officer and </a:t>
                </a:r>
              </a:p>
              <a:p>
                <a:r>
                  <a:rPr lang="en-US" sz="1800" b="1" dirty="0">
                    <a:solidFill>
                      <a:srgbClr val="0C2D83"/>
                    </a:solidFill>
                  </a:rPr>
                  <a:t>Teacher Evaluations</a:t>
                </a:r>
              </a:p>
            </p:txBody>
          </p:sp>
        </p:grpSp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2725" y="921"/>
              <a:ext cx="1112" cy="762"/>
              <a:chOff x="2646" y="957"/>
              <a:chExt cx="1112" cy="762"/>
            </a:xfrm>
          </p:grpSpPr>
          <p:sp>
            <p:nvSpPr>
              <p:cNvPr id="229389" name="AutoShape 13"/>
              <p:cNvSpPr>
                <a:spLocks noChangeArrowheads="1"/>
              </p:cNvSpPr>
              <p:nvPr/>
            </p:nvSpPr>
            <p:spPr bwMode="auto">
              <a:xfrm rot="16200000" flipH="1">
                <a:off x="3274" y="1544"/>
                <a:ext cx="173" cy="178"/>
              </a:xfrm>
              <a:prstGeom prst="rightArrow">
                <a:avLst>
                  <a:gd name="adj1" fmla="val 50000"/>
                  <a:gd name="adj2" fmla="val 50042"/>
                </a:avLst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vert="eaVert" wrap="none" anchor="ctr"/>
              <a:lstStyle/>
              <a:p>
                <a:endParaRPr lang="en-US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2646" y="957"/>
                <a:ext cx="1112" cy="634"/>
                <a:chOff x="2646" y="957"/>
                <a:chExt cx="1112" cy="634"/>
              </a:xfrm>
            </p:grpSpPr>
            <p:sp>
              <p:nvSpPr>
                <p:cNvPr id="229388" name="Rectangle 12"/>
                <p:cNvSpPr>
                  <a:spLocks noChangeArrowheads="1"/>
                </p:cNvSpPr>
                <p:nvPr/>
              </p:nvSpPr>
              <p:spPr bwMode="auto">
                <a:xfrm>
                  <a:off x="3111" y="1135"/>
                  <a:ext cx="41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 b="1">
                      <a:solidFill>
                        <a:srgbClr val="0C2D83"/>
                      </a:solidFill>
                    </a:rPr>
                    <a:t>CFA</a:t>
                  </a:r>
                </a:p>
              </p:txBody>
            </p:sp>
            <p:graphicFrame>
              <p:nvGraphicFramePr>
                <p:cNvPr id="229398" name="Object 22"/>
                <p:cNvGraphicFramePr>
                  <a:graphicFrameLocks noChangeAspect="1"/>
                </p:cNvGraphicFramePr>
                <p:nvPr/>
              </p:nvGraphicFramePr>
              <p:xfrm>
                <a:off x="3530" y="957"/>
                <a:ext cx="228" cy="6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82008" name="Clip" r:id="rId12" imgW="1014480" imgH="2906280" progId="">
                        <p:embed/>
                      </p:oleObj>
                    </mc:Choice>
                    <mc:Fallback>
                      <p:oleObj name="Clip" r:id="rId12" imgW="1014480" imgH="2906280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30" y="957"/>
                              <a:ext cx="228" cy="63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29399" name="Object 23"/>
                <p:cNvGraphicFramePr>
                  <a:graphicFrameLocks noChangeAspect="1"/>
                </p:cNvGraphicFramePr>
                <p:nvPr/>
              </p:nvGraphicFramePr>
              <p:xfrm>
                <a:off x="2646" y="1229"/>
                <a:ext cx="559" cy="3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82009" name="Clip" r:id="rId14" imgW="1068840" imgH="693720" progId="">
                        <p:embed/>
                      </p:oleObj>
                    </mc:Choice>
                    <mc:Fallback>
                      <p:oleObj name="Clip" r:id="rId14" imgW="1068840" imgH="693720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46" y="1229"/>
                              <a:ext cx="559" cy="35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2866" y="1817"/>
              <a:ext cx="1223" cy="928"/>
              <a:chOff x="2883" y="1939"/>
              <a:chExt cx="1223" cy="928"/>
            </a:xfrm>
          </p:grpSpPr>
          <p:sp>
            <p:nvSpPr>
              <p:cNvPr id="229390" name="Rectangle 14"/>
              <p:cNvSpPr>
                <a:spLocks noChangeArrowheads="1"/>
              </p:cNvSpPr>
              <p:nvPr/>
            </p:nvSpPr>
            <p:spPr bwMode="auto">
              <a:xfrm>
                <a:off x="2883" y="2406"/>
                <a:ext cx="1223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0C2D83"/>
                    </a:solidFill>
                  </a:rPr>
                  <a:t>Selection Panel</a:t>
                </a:r>
                <a:r>
                  <a:rPr lang="en-US" sz="1800">
                    <a:solidFill>
                      <a:srgbClr val="00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itchFamily="66" charset="0"/>
                  </a:rPr>
                  <a:t> </a:t>
                </a:r>
              </a:p>
              <a:p>
                <a:r>
                  <a:rPr lang="en-US" sz="2400" b="1">
                    <a:solidFill>
                      <a:srgbClr val="0C2D83"/>
                    </a:solidFill>
                  </a:rPr>
                  <a:t>20%</a:t>
                </a:r>
              </a:p>
            </p:txBody>
          </p:sp>
          <p:pic>
            <p:nvPicPr>
              <p:cNvPr id="229411" name="Picture 35" descr="MCBD20207_0000[1]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037" y="1939"/>
                <a:ext cx="915" cy="502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229419" name="AutoShape 43"/>
            <p:cNvSpPr>
              <a:spLocks noChangeArrowheads="1"/>
            </p:cNvSpPr>
            <p:nvPr/>
          </p:nvSpPr>
          <p:spPr bwMode="auto">
            <a:xfrm rot="16200000">
              <a:off x="3367" y="2900"/>
              <a:ext cx="219" cy="178"/>
            </a:xfrm>
            <a:prstGeom prst="rightArrow">
              <a:avLst>
                <a:gd name="adj1" fmla="val 50000"/>
                <a:gd name="adj2" fmla="val 61568"/>
              </a:avLst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vert="eaVert" wrap="none" anchor="ctr"/>
            <a:lstStyle/>
            <a:p>
              <a:endPara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6" name="Oval 35"/>
          <p:cNvSpPr/>
          <p:nvPr/>
        </p:nvSpPr>
        <p:spPr bwMode="auto">
          <a:xfrm>
            <a:off x="4572000" y="5257800"/>
            <a:ext cx="2590800" cy="1143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7334250" y="6477000"/>
            <a:ext cx="1452563" cy="333375"/>
          </a:xfrm>
          <a:prstGeom prst="rect">
            <a:avLst/>
          </a:prstGeom>
        </p:spPr>
        <p:txBody>
          <a:bodyPr/>
          <a:lstStyle/>
          <a:p>
            <a:fld id="{FA28094F-B4D4-4D61-A0CB-F323A54165F3}" type="slidenum">
              <a:rPr lang="en-US" smtClean="0"/>
              <a:pPr/>
              <a:t>4</a:t>
            </a:fld>
            <a:r>
              <a:rPr lang="en-US" dirty="0" smtClean="0"/>
              <a:t>/7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33350"/>
            <a:ext cx="5149850" cy="11430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Interview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4" y="1371600"/>
            <a:ext cx="8531226" cy="4940300"/>
          </a:xfrm>
        </p:spPr>
        <p:txBody>
          <a:bodyPr/>
          <a:lstStyle/>
          <a:p>
            <a:pPr marL="457200" indent="-457200"/>
            <a:r>
              <a:rPr lang="en-US" sz="2000" dirty="0" smtClean="0"/>
              <a:t>It is a college AND a job interview – Dress Appropriately</a:t>
            </a:r>
          </a:p>
          <a:p>
            <a:pPr marL="457200" indent="-457200"/>
            <a:r>
              <a:rPr lang="en-US" sz="2000" dirty="0" smtClean="0"/>
              <a:t>It should </a:t>
            </a:r>
            <a:r>
              <a:rPr lang="en-US" sz="2000" u="sng" dirty="0" smtClean="0"/>
              <a:t>not</a:t>
            </a:r>
            <a:r>
              <a:rPr lang="en-US" sz="2000" dirty="0" smtClean="0"/>
              <a:t> be the first time </a:t>
            </a:r>
            <a:br>
              <a:rPr lang="en-US" sz="2000" dirty="0" smtClean="0"/>
            </a:br>
            <a:r>
              <a:rPr lang="en-US" sz="2000" dirty="0" smtClean="0"/>
              <a:t>you have met your ALO</a:t>
            </a:r>
          </a:p>
          <a:p>
            <a:pPr marL="457200" indent="-457200"/>
            <a:r>
              <a:rPr lang="en-US" sz="2000" dirty="0" smtClean="0"/>
              <a:t>Evaluation is in 3 Areas:</a:t>
            </a:r>
          </a:p>
          <a:p>
            <a:pPr marL="860425" lvl="1" indent="-457200">
              <a:buFont typeface="+mj-lt"/>
              <a:buAutoNum type="arabicPeriod"/>
            </a:pPr>
            <a:r>
              <a:rPr lang="en-US" sz="1200" dirty="0" smtClean="0"/>
              <a:t>Leadership &amp; character</a:t>
            </a:r>
          </a:p>
          <a:p>
            <a:pPr marL="860425" lvl="1" indent="-457200">
              <a:buFont typeface="+mj-lt"/>
              <a:buAutoNum type="arabicPeriod"/>
            </a:pPr>
            <a:r>
              <a:rPr lang="en-US" sz="1200" dirty="0" smtClean="0"/>
              <a:t>Motivation to the Air Force</a:t>
            </a:r>
          </a:p>
          <a:p>
            <a:pPr marL="860425" lvl="1" indent="-457200">
              <a:buFont typeface="+mj-lt"/>
              <a:buAutoNum type="arabicPeriod"/>
            </a:pPr>
            <a:r>
              <a:rPr lang="en-US" sz="1200" dirty="0" smtClean="0"/>
              <a:t>Fitness</a:t>
            </a:r>
          </a:p>
          <a:p>
            <a:pPr marL="457200" indent="-457200"/>
            <a:r>
              <a:rPr lang="en-US" sz="2000" dirty="0" smtClean="0"/>
              <a:t>Focus is on your personal </a:t>
            </a:r>
            <a:br>
              <a:rPr lang="en-US" sz="2000" dirty="0" smtClean="0"/>
            </a:br>
            <a:r>
              <a:rPr lang="en-US" sz="2000" dirty="0" smtClean="0"/>
              <a:t>characteristics and attributes </a:t>
            </a:r>
          </a:p>
          <a:p>
            <a:pPr marL="457200" indent="-457200"/>
            <a:r>
              <a:rPr lang="en-US" sz="2000" dirty="0" smtClean="0"/>
              <a:t>Help the ALO record your story – Have a Leadership Resume</a:t>
            </a:r>
          </a:p>
          <a:p>
            <a:pPr marL="860425" lvl="1" indent="-457200"/>
            <a:r>
              <a:rPr lang="en-US" sz="1800" dirty="0" smtClean="0"/>
              <a:t>Don’t make the ALO have to play “20 questions”</a:t>
            </a:r>
          </a:p>
          <a:p>
            <a:pPr marL="860425" lvl="1" indent="-457200"/>
            <a:r>
              <a:rPr lang="en-US" sz="1800" dirty="0" smtClean="0"/>
              <a:t>Be prepared to talk about yourself</a:t>
            </a:r>
          </a:p>
          <a:p>
            <a:pPr marL="860425" lvl="1" indent="-457200"/>
            <a:r>
              <a:rPr lang="en-US" sz="1800" dirty="0"/>
              <a:t>Know your strengths and your areas to </a:t>
            </a:r>
            <a:r>
              <a:rPr lang="en-US" sz="1800" dirty="0" smtClean="0"/>
              <a:t>improve</a:t>
            </a:r>
          </a:p>
          <a:p>
            <a:pPr marL="457200" indent="-457200"/>
            <a:r>
              <a:rPr lang="en-US" sz="2000" dirty="0" smtClean="0"/>
              <a:t>If you interview early, keep your ALO updated on your activities throughout the school year.  </a:t>
            </a:r>
            <a:r>
              <a:rPr lang="en-US" sz="2000" dirty="0" err="1" smtClean="0"/>
              <a:t>He/She</a:t>
            </a:r>
            <a:r>
              <a:rPr lang="en-US" sz="2000" dirty="0" smtClean="0"/>
              <a:t> can update the evaluation and your rating.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IMG_1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828800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334250" y="6524625"/>
            <a:ext cx="1452563" cy="333375"/>
          </a:xfrm>
          <a:prstGeom prst="rect">
            <a:avLst/>
          </a:prstGeom>
        </p:spPr>
        <p:txBody>
          <a:bodyPr/>
          <a:lstStyle/>
          <a:p>
            <a:fld id="{FA28094F-B4D4-4D61-A0CB-F323A54165F3}" type="slidenum">
              <a:rPr lang="en-US" smtClean="0"/>
              <a:pPr/>
              <a:t>5</a:t>
            </a:fld>
            <a:r>
              <a:rPr lang="en-US" smtClean="0"/>
              <a:t>/7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33350"/>
            <a:ext cx="5149850" cy="11430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Interview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4" y="1536700"/>
            <a:ext cx="8378826" cy="4940300"/>
          </a:xfrm>
        </p:spPr>
        <p:txBody>
          <a:bodyPr/>
          <a:lstStyle/>
          <a:p>
            <a:pPr lvl="1"/>
            <a:r>
              <a:rPr lang="en-US" dirty="0" smtClean="0"/>
              <a:t>Bring </a:t>
            </a:r>
            <a:r>
              <a:rPr lang="en-US" dirty="0"/>
              <a:t>pen/</a:t>
            </a:r>
            <a:r>
              <a:rPr lang="en-US" dirty="0" smtClean="0"/>
              <a:t>paper</a:t>
            </a:r>
          </a:p>
          <a:p>
            <a:pPr lvl="2"/>
            <a:r>
              <a:rPr lang="en-US" dirty="0" smtClean="0"/>
              <a:t>Take notes on what to do next, </a:t>
            </a:r>
            <a:br>
              <a:rPr lang="en-US" dirty="0" smtClean="0"/>
            </a:br>
            <a:r>
              <a:rPr lang="en-US" dirty="0" smtClean="0"/>
              <a:t>improvement areas, etc.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email/</a:t>
            </a:r>
            <a:r>
              <a:rPr lang="en-US" dirty="0" smtClean="0"/>
              <a:t>spam and </a:t>
            </a:r>
            <a:r>
              <a:rPr lang="en-US" dirty="0" err="1" smtClean="0"/>
              <a:t>vmail</a:t>
            </a:r>
            <a:endParaRPr lang="en-US" dirty="0" smtClean="0"/>
          </a:p>
          <a:p>
            <a:pPr lvl="2"/>
            <a:r>
              <a:rPr lang="en-US" dirty="0" smtClean="0"/>
              <a:t>This is how USAFA and your ALO </a:t>
            </a:r>
            <a:br>
              <a:rPr lang="en-US" dirty="0" smtClean="0"/>
            </a:br>
            <a:r>
              <a:rPr lang="en-US" dirty="0" smtClean="0"/>
              <a:t>will communicate with you</a:t>
            </a:r>
            <a:endParaRPr lang="en-US" dirty="0"/>
          </a:p>
          <a:p>
            <a:pPr lvl="1"/>
            <a:r>
              <a:rPr lang="en-US" sz="2400" dirty="0"/>
              <a:t>Leadership </a:t>
            </a:r>
            <a:r>
              <a:rPr lang="en-US" sz="2400" dirty="0" smtClean="0"/>
              <a:t>Resume</a:t>
            </a:r>
          </a:p>
          <a:p>
            <a:pPr lvl="2"/>
            <a:r>
              <a:rPr lang="en-US" dirty="0" smtClean="0"/>
              <a:t>Leadership positions, projects, situations, responsibilities</a:t>
            </a:r>
          </a:p>
          <a:p>
            <a:pPr lvl="2"/>
            <a:r>
              <a:rPr lang="en-US" dirty="0" smtClean="0"/>
              <a:t>Not a list of community service or extracurricular activities</a:t>
            </a:r>
          </a:p>
          <a:p>
            <a:pPr lvl="2"/>
            <a:r>
              <a:rPr lang="en-US" sz="2000" dirty="0" smtClean="0"/>
              <a:t>Situation or Task</a:t>
            </a:r>
          </a:p>
          <a:p>
            <a:pPr lvl="2"/>
            <a:r>
              <a:rPr lang="en-US" sz="2000" dirty="0" smtClean="0"/>
              <a:t>Actions</a:t>
            </a:r>
          </a:p>
          <a:p>
            <a:pPr lvl="2"/>
            <a:r>
              <a:rPr lang="en-US" sz="2000" dirty="0" smtClean="0"/>
              <a:t>Result</a:t>
            </a:r>
          </a:p>
          <a:p>
            <a:pPr lvl="2"/>
            <a:r>
              <a:rPr lang="en-US" dirty="0" smtClean="0"/>
              <a:t>How you made a positive impact</a:t>
            </a:r>
          </a:p>
          <a:p>
            <a:pPr lvl="1"/>
            <a:r>
              <a:rPr lang="en-US" dirty="0" smtClean="0"/>
              <a:t>Parents</a:t>
            </a:r>
            <a:r>
              <a:rPr lang="en-US" dirty="0"/>
              <a:t>: </a:t>
            </a:r>
            <a:r>
              <a:rPr lang="en-US" dirty="0" smtClean="0"/>
              <a:t>Practice interviewing with role </a:t>
            </a:r>
            <a:r>
              <a:rPr lang="en-US" dirty="0"/>
              <a:t>playing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334250" y="6524625"/>
            <a:ext cx="1452563" cy="333375"/>
          </a:xfrm>
          <a:prstGeom prst="rect">
            <a:avLst/>
          </a:prstGeom>
        </p:spPr>
        <p:txBody>
          <a:bodyPr/>
          <a:lstStyle/>
          <a:p>
            <a:fld id="{FA28094F-B4D4-4D61-A0CB-F323A54165F3}" type="slidenum">
              <a:rPr lang="en-US" smtClean="0"/>
              <a:pPr/>
              <a:t>6</a:t>
            </a:fld>
            <a:r>
              <a:rPr lang="en-US" smtClean="0"/>
              <a:t>/7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9991363">
            <a:off x="567865" y="5083082"/>
            <a:ext cx="650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991363">
            <a:off x="404920" y="5766294"/>
            <a:ext cx="846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600200"/>
            <a:ext cx="3111500" cy="23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8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3350"/>
            <a:ext cx="6597650" cy="11430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Ways to Maximize Your Chances for an Offer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8531226" cy="43434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Hope Is </a:t>
            </a:r>
            <a:r>
              <a:rPr lang="en-US" sz="1800" u="sng" dirty="0" smtClean="0"/>
              <a:t>Not</a:t>
            </a:r>
            <a:r>
              <a:rPr lang="en-US" sz="1800" dirty="0" smtClean="0"/>
              <a:t> A Strategy!</a:t>
            </a:r>
            <a:br>
              <a:rPr lang="en-US" sz="1800" dirty="0" smtClean="0"/>
            </a:br>
            <a:r>
              <a:rPr lang="en-US" sz="1800" dirty="0" smtClean="0"/>
              <a:t>Have Realistic Expectations &amp; Plan 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u="sng" dirty="0" smtClean="0"/>
              <a:t>Read</a:t>
            </a:r>
            <a:r>
              <a:rPr lang="en-US" sz="1800" dirty="0" smtClean="0"/>
              <a:t> The Candidate Instructions – </a:t>
            </a:r>
            <a:br>
              <a:rPr lang="en-US" sz="1800" dirty="0" smtClean="0"/>
            </a:br>
            <a:r>
              <a:rPr lang="en-US" sz="1800" dirty="0" smtClean="0"/>
              <a:t>It’s All In There!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Start </a:t>
            </a:r>
            <a:r>
              <a:rPr lang="en-US" sz="1800" u="sng" dirty="0" smtClean="0"/>
              <a:t>Now</a:t>
            </a:r>
            <a:r>
              <a:rPr lang="en-US" sz="1800" dirty="0" smtClean="0"/>
              <a:t> – Sense Of Urgency – </a:t>
            </a:r>
            <a:br>
              <a:rPr lang="en-US" sz="1800" dirty="0" smtClean="0"/>
            </a:br>
            <a:r>
              <a:rPr lang="en-US" sz="1800" dirty="0" smtClean="0"/>
              <a:t>Be Proactive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Apply Early To ALL Nominating Sources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Keep Testing Until You Are Competitive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Practice The CFA  Early – Time 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The Writing Sample Is An Opportunity…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Teacher Evaluations Are Important -  </a:t>
            </a:r>
            <a:r>
              <a:rPr lang="en-US" sz="1800" u="sng" dirty="0" smtClean="0"/>
              <a:t>Make A Plan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Communicate With Your ALO &amp; Admissions Counselor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It’s a roller coaster ride – Stay flexible</a:t>
            </a:r>
          </a:p>
          <a:p>
            <a:pPr marL="457200" indent="-457200">
              <a:buNone/>
            </a:pPr>
            <a:endParaRPr lang="en-US" sz="20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334250" y="6524625"/>
            <a:ext cx="1452563" cy="333375"/>
          </a:xfrm>
          <a:prstGeom prst="rect">
            <a:avLst/>
          </a:prstGeom>
        </p:spPr>
        <p:txBody>
          <a:bodyPr/>
          <a:lstStyle/>
          <a:p>
            <a:fld id="{FA28094F-B4D4-4D61-A0CB-F323A54165F3}" type="slidenum">
              <a:rPr lang="en-US" smtClean="0"/>
              <a:pPr/>
              <a:t>7</a:t>
            </a:fld>
            <a:r>
              <a:rPr lang="en-US" smtClean="0"/>
              <a:t>/7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00200"/>
            <a:ext cx="2667000" cy="177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429000"/>
            <a:ext cx="1828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Line 5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00711" name="Picture 7" descr="usafasea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325" y="1485900"/>
            <a:ext cx="3698875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07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4727</TotalTime>
  <Words>243</Words>
  <Application>Microsoft Macintosh PowerPoint</Application>
  <PresentationFormat>On-screen Show (4:3)</PresentationFormat>
  <Paragraphs>92</Paragraphs>
  <Slides>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Blank Presentation</vt:lpstr>
      <vt:lpstr>Clip</vt:lpstr>
      <vt:lpstr>The ALO Interview </vt:lpstr>
      <vt:lpstr>The Role of Liaison Officers</vt:lpstr>
      <vt:lpstr>What do ALOs do each year?   </vt:lpstr>
      <vt:lpstr>Admission Measures</vt:lpstr>
      <vt:lpstr>The Interview</vt:lpstr>
      <vt:lpstr>The Interview</vt:lpstr>
      <vt:lpstr>10 Ways to Maximize Your Chances for an Offer</vt:lpstr>
      <vt:lpstr>PowerPoint Presentation</vt:lpstr>
    </vt:vector>
  </TitlesOfParts>
  <Company>ccp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USAFA Update</dc:title>
  <dc:creator>Eric.Roehrkasse</dc:creator>
  <cp:lastModifiedBy>Steve Staso</cp:lastModifiedBy>
  <cp:revision>258</cp:revision>
  <dcterms:created xsi:type="dcterms:W3CDTF">2003-07-18T20:01:35Z</dcterms:created>
  <dcterms:modified xsi:type="dcterms:W3CDTF">2016-07-23T07:11:49Z</dcterms:modified>
</cp:coreProperties>
</file>