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1"/>
  </p:notesMasterIdLst>
  <p:handoutMasterIdLst>
    <p:handoutMasterId r:id="rId42"/>
  </p:handoutMasterIdLst>
  <p:sldIdLst>
    <p:sldId id="489" r:id="rId2"/>
    <p:sldId id="455" r:id="rId3"/>
    <p:sldId id="494" r:id="rId4"/>
    <p:sldId id="508" r:id="rId5"/>
    <p:sldId id="430" r:id="rId6"/>
    <p:sldId id="495" r:id="rId7"/>
    <p:sldId id="397" r:id="rId8"/>
    <p:sldId id="496" r:id="rId9"/>
    <p:sldId id="509" r:id="rId10"/>
    <p:sldId id="457" r:id="rId11"/>
    <p:sldId id="447" r:id="rId12"/>
    <p:sldId id="500" r:id="rId13"/>
    <p:sldId id="505" r:id="rId14"/>
    <p:sldId id="480" r:id="rId15"/>
    <p:sldId id="481" r:id="rId16"/>
    <p:sldId id="504" r:id="rId17"/>
    <p:sldId id="503" r:id="rId18"/>
    <p:sldId id="507" r:id="rId19"/>
    <p:sldId id="459" r:id="rId20"/>
    <p:sldId id="469" r:id="rId21"/>
    <p:sldId id="456" r:id="rId22"/>
    <p:sldId id="473" r:id="rId23"/>
    <p:sldId id="458" r:id="rId24"/>
    <p:sldId id="448" r:id="rId25"/>
    <p:sldId id="464" r:id="rId26"/>
    <p:sldId id="465" r:id="rId27"/>
    <p:sldId id="498" r:id="rId28"/>
    <p:sldId id="499" r:id="rId29"/>
    <p:sldId id="461" r:id="rId30"/>
    <p:sldId id="439" r:id="rId31"/>
    <p:sldId id="435" r:id="rId32"/>
    <p:sldId id="497" r:id="rId33"/>
    <p:sldId id="466" r:id="rId34"/>
    <p:sldId id="472" r:id="rId35"/>
    <p:sldId id="468" r:id="rId36"/>
    <p:sldId id="433" r:id="rId37"/>
    <p:sldId id="467" r:id="rId38"/>
    <p:sldId id="511" r:id="rId39"/>
    <p:sldId id="510" r:id="rId40"/>
  </p:sldIdLst>
  <p:sldSz cx="9144000" cy="6858000" type="screen4x3"/>
  <p:notesSz cx="6881813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400" u="sng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400" u="sng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400" u="sng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400" u="sng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400" u="sng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u="sng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u="sng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u="sng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u="sng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D83"/>
    <a:srgbClr val="FF0000"/>
    <a:srgbClr val="050F8B"/>
    <a:srgbClr val="FF6699"/>
    <a:srgbClr val="333399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09" autoAdjust="0"/>
    <p:restoredTop sz="93793" autoAdjust="0"/>
  </p:normalViewPr>
  <p:slideViewPr>
    <p:cSldViewPr>
      <p:cViewPr>
        <p:scale>
          <a:sx n="100" d="100"/>
          <a:sy n="100" d="100"/>
        </p:scale>
        <p:origin x="-532" y="636"/>
      </p:cViewPr>
      <p:guideLst>
        <p:guide orient="horz" pos="768"/>
        <p:guide pos="55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816" y="-72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u="none">
                <a:effectLst/>
              </a:defRPr>
            </a:lvl1pPr>
          </a:lstStyle>
          <a:p>
            <a:endParaRPr lang="en-US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515" y="1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effectLst/>
              </a:defRPr>
            </a:lvl1pPr>
          </a:lstStyle>
          <a:p>
            <a:endParaRPr lang="en-US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8829675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u="none">
                <a:effectLst/>
              </a:defRPr>
            </a:lvl1pPr>
          </a:lstStyle>
          <a:p>
            <a:endParaRPr lang="en-US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515" y="8829675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effectLst/>
              </a:defRPr>
            </a:lvl1pPr>
          </a:lstStyle>
          <a:p>
            <a:fld id="{038A5F0B-C7DF-43BF-A121-10A39BC65F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4202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1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u="none">
                <a:effectLst/>
              </a:defRPr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515" y="1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u="none">
                <a:effectLst/>
              </a:defRPr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8500"/>
            <a:ext cx="4646613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06" y="4416426"/>
            <a:ext cx="5504204" cy="4183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829675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u="none">
                <a:effectLst/>
              </a:defRPr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515" y="8829675"/>
            <a:ext cx="298274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u="none">
                <a:effectLst/>
              </a:defRPr>
            </a:lvl1pPr>
          </a:lstStyle>
          <a:p>
            <a:fld id="{8972EECB-C94F-444F-916B-CACE24E221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229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765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176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4B5025-B387-4CDA-AF51-1B1BD3773761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Deadlines</a:t>
            </a:r>
            <a:r>
              <a:rPr lang="en-US" baseline="0" dirty="0" smtClean="0"/>
              <a:t> usually in October</a:t>
            </a:r>
          </a:p>
          <a:p>
            <a:r>
              <a:rPr lang="en-US" baseline="0" dirty="0" smtClean="0"/>
              <a:t>Interviews usually around Thanksgiving</a:t>
            </a:r>
          </a:p>
          <a:p>
            <a:r>
              <a:rPr lang="en-US" baseline="0" dirty="0" smtClean="0"/>
              <a:t>Nominations due to Admissions by January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Securing a nomination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Apply to all nominating sources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Everyone can apply for: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Congressional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District of your parents’ home of record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Deadlines and procedures differ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Consult the Congressperson’s website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Usually require an interview</a:t>
            </a:r>
          </a:p>
          <a:p>
            <a:pPr lvl="4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Interviews generally occur around Thanksgiving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May require essays/resume, etc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Deadline for Congressperson to submit nomination is 31 Jan 2010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Senatorial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Your parents’ home state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See above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Apply to the Vice President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Deadline is 31 Oct 2009</a:t>
            </a:r>
          </a:p>
          <a:p>
            <a:pPr lvl="1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Other nominating categories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Presidential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Son/daughter of Active duty military</a:t>
            </a:r>
          </a:p>
          <a:p>
            <a:pPr lvl="4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On active duty at least 8 years</a:t>
            </a:r>
          </a:p>
          <a:p>
            <a:pPr lvl="4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Retired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Son/daughter of Reservist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Unlimited nominations, but only 100 appointments</a:t>
            </a:r>
          </a:p>
          <a:p>
            <a:pPr lvl="2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JROTC honor unit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Unlimited nominations</a:t>
            </a:r>
          </a:p>
          <a:p>
            <a:pPr lvl="3"/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Only 20 Appointments (also competes with ROTC)</a:t>
            </a:r>
          </a:p>
          <a:p>
            <a:pPr lvl="1"/>
            <a:r>
              <a:rPr lang="en-US" sz="1200" kern="120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The nomination process is independent of the USAFA Admissions process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06D03D-99BB-49B7-8962-C2C603FA880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Teacher evaluations – also looking at character, integrity,</a:t>
            </a:r>
            <a:r>
              <a:rPr lang="en-US" baseline="0" dirty="0" smtClean="0"/>
              <a:t> examples of leadership in the classroom, etc.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LOR – character, integrity, leadership, ethics  - examples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Tell the selection panel something that is not already known through your transcript and resume.  The writer should know you well.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06D03D-99BB-49B7-8962-C2C603FA8808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 benefits you to complete your application early.  Why?  We do some early offers in the fall!  If you are highly qualified and we are very interested, we may offer</a:t>
            </a:r>
            <a:r>
              <a:rPr lang="en-US" baseline="0" dirty="0" smtClean="0"/>
              <a:t> you an early appointment and let your nominating sources know we are interested which may encourage them to give you a nomination.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Selections panel takes a “whole person” look at your application and provides a qualitative rating.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06D03D-99BB-49B7-8962-C2C603FA8808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D697B3-113D-457A-BACD-FB68403A86B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98500"/>
            <a:ext cx="4645025" cy="3484563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812" y="4415790"/>
            <a:ext cx="5046192" cy="418338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Strategic plan highlights officers of character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I highlighted to become officers of character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Need to identify those traits that lead to becoming an officer of character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Developmental approach vs. innate ability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We can debate this, but your task is to see the potential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No doubt that the Academy has gone to a developmental approach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Holistic view of the attributes that lead to officers of character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345AB2-966B-4B2A-A006-F2D1F3C499F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16013" y="696913"/>
            <a:ext cx="4649787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do the DACs fit in?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345AB2-966B-4B2A-A006-F2D1F3C499F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do not mix and match ACT and SAT scores.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06D03D-99BB-49B7-8962-C2C603FA880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98500"/>
            <a:ext cx="4645025" cy="3484563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812" y="4415790"/>
            <a:ext cx="5046192" cy="4183380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712EB4-8D86-48C7-AA72-90F46874B56A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06D03D-99BB-49B7-8962-C2C603FA880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57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3.0 direct/2.8 prep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06D03D-99BB-49B7-8962-C2C603FA880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4533900" y="5162550"/>
            <a:ext cx="4038600" cy="116205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/>
              <a:t>Briefer’s Name</a:t>
            </a:r>
          </a:p>
          <a:p>
            <a:r>
              <a:rPr lang="en-US"/>
              <a:t>Office Symbol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848100" y="2286000"/>
            <a:ext cx="4762500" cy="1905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Briefing Topic Title Goes Here</a:t>
            </a:r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863725" y="500063"/>
            <a:ext cx="5365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3600" b="1" i="1" u="none">
                <a:effectLst/>
              </a:rPr>
              <a:t>U.S. Air Force Academy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381000" y="12319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5127" name="Picture 7" descr="usafaseal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2903538"/>
            <a:ext cx="3035300" cy="3187700"/>
          </a:xfrm>
          <a:prstGeom prst="rect">
            <a:avLst/>
          </a:prstGeom>
          <a:noFill/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228725" y="1416050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i="1" u="none">
                <a:effectLst/>
                <a:latin typeface="Century Schoolbook" pitchFamily="18" charset="0"/>
              </a:rPr>
              <a:t>I n t e g r i t y  -  S e r v i c e  -  E x c e l l e n c 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9275" y="76200"/>
            <a:ext cx="2032000" cy="578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76200"/>
            <a:ext cx="5946775" cy="578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350" y="76200"/>
            <a:ext cx="6781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0100" y="1536700"/>
            <a:ext cx="3989388" cy="4324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888" y="1536700"/>
            <a:ext cx="3989387" cy="4324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350" y="76200"/>
            <a:ext cx="6781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00100" y="1536700"/>
            <a:ext cx="3989388" cy="4324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41888" y="1536700"/>
            <a:ext cx="3989387" cy="2085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41888" y="3775075"/>
            <a:ext cx="3989387" cy="2085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33350"/>
            <a:ext cx="70548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4175" y="1536700"/>
            <a:ext cx="4114800" cy="4740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51375" y="1536700"/>
            <a:ext cx="4116388" cy="474027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334250" y="6524625"/>
            <a:ext cx="1452563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1D85C17-27E9-4C20-BB7C-9F5B9061DF56}" type="slidenum">
              <a:rPr lang="en-US"/>
              <a:pPr/>
              <a:t>‹#›</a:t>
            </a:fld>
            <a:r>
              <a:rPr lang="en-US"/>
              <a:t>/7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33350"/>
            <a:ext cx="705485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175" y="1536700"/>
            <a:ext cx="4114800" cy="47402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1375" y="1536700"/>
            <a:ext cx="4116388" cy="22939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1375" y="3983038"/>
            <a:ext cx="4116388" cy="22939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334250" y="6524625"/>
            <a:ext cx="1452563" cy="3333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38249-5581-4C36-8E47-73FDCB367DBB}" type="slidenum">
              <a:rPr lang="en-US"/>
              <a:pPr>
                <a:defRPr/>
              </a:pPr>
              <a:t>‹#›</a:t>
            </a:fld>
            <a:r>
              <a:rPr lang="en-US" dirty="0"/>
              <a:t>/7</a:t>
            </a:r>
          </a:p>
        </p:txBody>
      </p:sp>
    </p:spTree>
    <p:extLst>
      <p:ext uri="{BB962C8B-B14F-4D97-AF65-F5344CB8AC3E}">
        <p14:creationId xmlns:p14="http://schemas.microsoft.com/office/powerpoint/2010/main" val="292949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0100" y="1536700"/>
            <a:ext cx="3989388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1888" y="1536700"/>
            <a:ext cx="3989387" cy="43243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0100" y="1536700"/>
            <a:ext cx="81311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11350" y="76200"/>
            <a:ext cx="6781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381000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422275" y="1414463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102" name="Picture 6" descr="usafaseal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5763" y="0"/>
            <a:ext cx="1287462" cy="1352550"/>
          </a:xfrm>
          <a:prstGeom prst="rect">
            <a:avLst/>
          </a:prstGeom>
          <a:noFill/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295400" y="6491288"/>
            <a:ext cx="6553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i="1" u="none">
                <a:effectLst/>
                <a:latin typeface="Century Schoolbook" pitchFamily="18" charset="0"/>
              </a:rPr>
              <a:t>I n t e g r i t y  -  S e r v i c e  -  E x c e l l e n c 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</p:sldLayoutIdLst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C2D83"/>
          </a:solidFill>
          <a:latin typeface="Arial" charset="0"/>
        </a:defRPr>
      </a:lvl9pPr>
    </p:titleStyle>
    <p:bodyStyle>
      <a:lvl1pPr marL="285750" indent="-285750" algn="l" rtl="0" eaLnBrk="0" fontAlgn="base" hangingPunct="0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8975" indent="-282575" algn="l" rtl="0" eaLnBrk="0" fontAlgn="base" hangingPunct="0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sz="2200" b="1">
          <a:solidFill>
            <a:schemeClr val="tx1"/>
          </a:solidFill>
          <a:latin typeface="+mn-lt"/>
        </a:defRPr>
      </a:lvl2pPr>
      <a:lvl3pPr marL="1027113" indent="-223838" algn="l" rtl="0" eaLnBrk="0" fontAlgn="base" hangingPunct="0">
        <a:spcBef>
          <a:spcPct val="20000"/>
        </a:spcBef>
        <a:spcAft>
          <a:spcPct val="0"/>
        </a:spcAft>
        <a:buClr>
          <a:srgbClr val="0C2D83"/>
        </a:buClr>
        <a:buSzPct val="80000"/>
        <a:buFont typeface="Wingdings" pitchFamily="2" charset="2"/>
        <a:buChar char="n"/>
        <a:defRPr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003399"/>
        </a:buClr>
        <a:buSzPct val="8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0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32.wmf"/><Relationship Id="rId3" Type="http://schemas.openxmlformats.org/officeDocument/2006/relationships/slide" Target="slide33.xml"/><Relationship Id="rId7" Type="http://schemas.openxmlformats.org/officeDocument/2006/relationships/slide" Target="slide32.xml"/><Relationship Id="rId12" Type="http://schemas.openxmlformats.org/officeDocument/2006/relationships/image" Target="../media/image31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wmf"/><Relationship Id="rId11" Type="http://schemas.openxmlformats.org/officeDocument/2006/relationships/slide" Target="slide14.xml"/><Relationship Id="rId5" Type="http://schemas.openxmlformats.org/officeDocument/2006/relationships/slide" Target="slide37.xml"/><Relationship Id="rId10" Type="http://schemas.openxmlformats.org/officeDocument/2006/relationships/image" Target="../media/image30.wmf"/><Relationship Id="rId4" Type="http://schemas.openxmlformats.org/officeDocument/2006/relationships/image" Target="../media/image27.wmf"/><Relationship Id="rId9" Type="http://schemas.openxmlformats.org/officeDocument/2006/relationships/slide" Target="slide3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4.xml"/><Relationship Id="rId5" Type="http://schemas.openxmlformats.org/officeDocument/2006/relationships/slide" Target="slide21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slide" Target="slide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notesSlide" Target="../notesSlides/notesSlide23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5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48.jpeg"/><Relationship Id="rId5" Type="http://schemas.openxmlformats.org/officeDocument/2006/relationships/image" Target="../media/image20.wmf"/><Relationship Id="rId10" Type="http://schemas.openxmlformats.org/officeDocument/2006/relationships/slide" Target="slide26.xml"/><Relationship Id="rId4" Type="http://schemas.openxmlformats.org/officeDocument/2006/relationships/oleObject" Target="../embeddings/oleObject6.bin"/><Relationship Id="rId9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028" descr="usafase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340468"/>
            <a:ext cx="1898224" cy="1993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 Box 1029"/>
          <p:cNvSpPr txBox="1">
            <a:spLocks noChangeArrowheads="1"/>
          </p:cNvSpPr>
          <p:nvPr/>
        </p:nvSpPr>
        <p:spPr bwMode="auto">
          <a:xfrm>
            <a:off x="2226761" y="304800"/>
            <a:ext cx="538262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600" b="1" i="1" u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U.S</a:t>
            </a:r>
            <a:r>
              <a:rPr lang="en-US" sz="3600" b="1" i="1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Air Force Academy</a:t>
            </a:r>
          </a:p>
        </p:txBody>
      </p:sp>
      <p:sp>
        <p:nvSpPr>
          <p:cNvPr id="5125" name="Text Box 1030"/>
          <p:cNvSpPr txBox="1">
            <a:spLocks noChangeArrowheads="1"/>
          </p:cNvSpPr>
          <p:nvPr/>
        </p:nvSpPr>
        <p:spPr bwMode="auto">
          <a:xfrm>
            <a:off x="1371600" y="1143000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b="1" i="1">
                <a:latin typeface="Century Schoolbook" pitchFamily="18" charset="0"/>
              </a:rPr>
              <a:t>I n t e g r i t y  -  S e r v i c e  -  E x c e l l e n c e</a:t>
            </a:r>
          </a:p>
        </p:txBody>
      </p:sp>
      <p:sp>
        <p:nvSpPr>
          <p:cNvPr id="5126" name="Line 1033"/>
          <p:cNvSpPr>
            <a:spLocks noChangeShapeType="1"/>
          </p:cNvSpPr>
          <p:nvPr/>
        </p:nvSpPr>
        <p:spPr bwMode="auto">
          <a:xfrm>
            <a:off x="609600" y="990600"/>
            <a:ext cx="807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127" name="Line 1034"/>
          <p:cNvSpPr>
            <a:spLocks noChangeShapeType="1"/>
          </p:cNvSpPr>
          <p:nvPr/>
        </p:nvSpPr>
        <p:spPr bwMode="auto">
          <a:xfrm>
            <a:off x="685800" y="6248400"/>
            <a:ext cx="8077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54102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u="none" dirty="0" smtClean="0"/>
              <a:t>Colonel Carolyn </a:t>
            </a:r>
            <a:r>
              <a:rPr lang="en-US" sz="1800" b="1" i="1" u="none" dirty="0" err="1" smtClean="0"/>
              <a:t>Benyshek</a:t>
            </a:r>
            <a:endParaRPr lang="en-US" sz="1800" b="1" i="1" u="none" dirty="0" smtClean="0"/>
          </a:p>
          <a:p>
            <a:r>
              <a:rPr lang="en-US" u="none" dirty="0" smtClean="0"/>
              <a:t>Director of Admissions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8276" y="1692166"/>
            <a:ext cx="4838700" cy="1905000"/>
          </a:xfrm>
        </p:spPr>
        <p:txBody>
          <a:bodyPr/>
          <a:lstStyle/>
          <a:p>
            <a:pPr algn="ctr"/>
            <a:r>
              <a:rPr lang="en-US" sz="2800" dirty="0"/>
              <a:t>The Academy Admissions Process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1905000"/>
            <a:ext cx="2362200" cy="303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34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13621" y="495651"/>
            <a:ext cx="2076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u="none" dirty="0" smtClean="0">
                <a:solidFill>
                  <a:srgbClr val="FF0000"/>
                </a:solidFill>
              </a:rPr>
              <a:t>Link to admissions porta</a:t>
            </a:r>
            <a:r>
              <a:rPr lang="en-US" sz="1800" u="none" dirty="0">
                <a:solidFill>
                  <a:srgbClr val="FF0000"/>
                </a:solidFill>
              </a:rPr>
              <a:t>l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H="1">
            <a:off x="7177238" y="1140362"/>
            <a:ext cx="374583" cy="22000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2362200" y="304800"/>
            <a:ext cx="48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www.academyadmissions.com</a:t>
            </a:r>
            <a:endParaRPr lang="en-US" sz="1800" dirty="0"/>
          </a:p>
        </p:txBody>
      </p:sp>
      <p:pic>
        <p:nvPicPr>
          <p:cNvPr id="388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11256" r="363" b="4168"/>
          <a:stretch/>
        </p:blipFill>
        <p:spPr bwMode="auto">
          <a:xfrm>
            <a:off x="381000" y="1379421"/>
            <a:ext cx="8620123" cy="468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>
            <a:hlinkClick r:id="" action="ppaction://hlinkshowjump?jump=nextslide"/>
          </p:cNvPr>
          <p:cNvSpPr/>
          <p:nvPr/>
        </p:nvSpPr>
        <p:spPr bwMode="auto">
          <a:xfrm>
            <a:off x="5181600" y="1250366"/>
            <a:ext cx="1676400" cy="304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55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0" y="2286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Admissions Portal</a:t>
            </a:r>
            <a:endParaRPr lang="en-US" dirty="0"/>
          </a:p>
        </p:txBody>
      </p:sp>
      <p:pic>
        <p:nvPicPr>
          <p:cNvPr id="389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11" t="10773" r="8031" b="3839"/>
          <a:stretch/>
        </p:blipFill>
        <p:spPr bwMode="auto">
          <a:xfrm>
            <a:off x="762000" y="657226"/>
            <a:ext cx="7324725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0" y="2286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Admissions Portal</a:t>
            </a:r>
            <a:endParaRPr lang="en-US" dirty="0"/>
          </a:p>
        </p:txBody>
      </p:sp>
      <p:pic>
        <p:nvPicPr>
          <p:cNvPr id="390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8" t="11181" r="7006" b="3751"/>
          <a:stretch/>
        </p:blipFill>
        <p:spPr bwMode="auto">
          <a:xfrm>
            <a:off x="1228724" y="762000"/>
            <a:ext cx="7077075" cy="572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545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age0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257800"/>
            <a:ext cx="7593506" cy="685800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 bwMode="auto">
          <a:xfrm>
            <a:off x="2286000" y="3505200"/>
            <a:ext cx="1879600" cy="1828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33400" y="28956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/>
              </a:rPr>
              <a:t>Candidate &amp; Parents Should Read! 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Instructions to Applicants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48200" y="1676401"/>
            <a:ext cx="3816349" cy="3657599"/>
            <a:chOff x="4648200" y="1676401"/>
            <a:chExt cx="3816349" cy="3657599"/>
          </a:xfrm>
        </p:grpSpPr>
        <p:pic>
          <p:nvPicPr>
            <p:cNvPr id="38912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8198" y="1676401"/>
              <a:ext cx="3336351" cy="266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Connector 3"/>
            <p:cNvCxnSpPr/>
            <p:nvPr/>
          </p:nvCxnSpPr>
          <p:spPr bwMode="auto">
            <a:xfrm flipH="1">
              <a:off x="4648200" y="1676401"/>
              <a:ext cx="479998" cy="365759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" name="Straight Connector 5"/>
            <p:cNvCxnSpPr/>
            <p:nvPr/>
          </p:nvCxnSpPr>
          <p:spPr bwMode="auto">
            <a:xfrm flipH="1">
              <a:off x="4724400" y="4343401"/>
              <a:ext cx="403798" cy="99059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 flipH="1">
              <a:off x="5029200" y="4343401"/>
              <a:ext cx="3435349" cy="99059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Rectangle 8"/>
            <p:cNvSpPr/>
            <p:nvPr/>
          </p:nvSpPr>
          <p:spPr bwMode="auto">
            <a:xfrm>
              <a:off x="5128198" y="1676401"/>
              <a:ext cx="3336351" cy="2667000"/>
            </a:xfrm>
            <a:prstGeom prst="rect">
              <a:avLst/>
            </a:prstGeom>
            <a:noFill/>
            <a:ln w="12700" cap="flat" cmpd="sng" algn="ctr">
              <a:solidFill>
                <a:srgbClr val="0C2D8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5867400" y="3810000"/>
            <a:ext cx="990600" cy="304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u="none" dirty="0" smtClean="0">
                <a:solidFill>
                  <a:srgbClr val="0C2D83"/>
                </a:solidFill>
              </a:rPr>
              <a:t>July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C2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2016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C2D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25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Nominations</a:t>
            </a:r>
          </a:p>
        </p:txBody>
      </p:sp>
      <p:sp>
        <p:nvSpPr>
          <p:cNvPr id="233477" name="Rectangle 5"/>
          <p:cNvSpPr>
            <a:spLocks noChangeArrowheads="1"/>
          </p:cNvSpPr>
          <p:nvPr/>
        </p:nvSpPr>
        <p:spPr bwMode="auto">
          <a:xfrm>
            <a:off x="561522" y="1671576"/>
            <a:ext cx="2679700" cy="1277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>
              <a:defRPr/>
            </a:pPr>
            <a:r>
              <a:rPr lang="en-US" sz="2400" b="1" dirty="0"/>
              <a:t>Congressional</a:t>
            </a:r>
            <a:endParaRPr lang="en-US" sz="1800" b="1" u="sng" dirty="0"/>
          </a:p>
          <a:p>
            <a:pPr algn="l">
              <a:buFontTx/>
              <a:buChar char="•"/>
              <a:defRPr/>
            </a:pPr>
            <a:r>
              <a:rPr lang="en-US" sz="1800" u="none" dirty="0">
                <a:effectLst/>
              </a:rPr>
              <a:t>   Representative</a:t>
            </a:r>
          </a:p>
          <a:p>
            <a:pPr algn="l">
              <a:buFontTx/>
              <a:buChar char="•"/>
              <a:defRPr/>
            </a:pPr>
            <a:r>
              <a:rPr lang="en-US" sz="18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Both U.S. Senators</a:t>
            </a:r>
          </a:p>
          <a:p>
            <a:pPr algn="l">
              <a:buFontTx/>
              <a:buChar char="•"/>
              <a:defRPr/>
            </a:pPr>
            <a:r>
              <a:rPr lang="en-US" sz="1800" u="none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 Vice President</a:t>
            </a:r>
            <a:endParaRPr lang="en-US" sz="1800" u="none" dirty="0"/>
          </a:p>
        </p:txBody>
      </p:sp>
      <p:sp>
        <p:nvSpPr>
          <p:cNvPr id="233478" name="Rectangle 6"/>
          <p:cNvSpPr>
            <a:spLocks noChangeArrowheads="1"/>
          </p:cNvSpPr>
          <p:nvPr/>
        </p:nvSpPr>
        <p:spPr bwMode="auto">
          <a:xfrm>
            <a:off x="597149" y="3090677"/>
            <a:ext cx="3136652" cy="14439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l">
              <a:defRPr/>
            </a:pPr>
            <a:r>
              <a:rPr lang="en-US" sz="1800" b="1" dirty="0"/>
              <a:t>Military Related</a:t>
            </a:r>
            <a:endParaRPr lang="en-US" b="1" dirty="0"/>
          </a:p>
          <a:p>
            <a:pPr algn="l">
              <a:buFontTx/>
              <a:buChar char="•"/>
              <a:defRPr/>
            </a:pPr>
            <a:r>
              <a:rPr lang="en-US" u="none" dirty="0">
                <a:effectLst/>
              </a:rPr>
              <a:t>   Presidential </a:t>
            </a:r>
            <a:r>
              <a:rPr lang="en-US" u="none" dirty="0" smtClean="0">
                <a:effectLst/>
              </a:rPr>
              <a:t>(unlimited but only100  </a:t>
            </a:r>
          </a:p>
          <a:p>
            <a:pPr algn="l">
              <a:defRPr/>
            </a:pPr>
            <a:r>
              <a:rPr lang="en-US" u="none" dirty="0">
                <a:effectLst/>
              </a:rPr>
              <a:t> </a:t>
            </a:r>
            <a:r>
              <a:rPr lang="en-US" u="none" dirty="0" smtClean="0">
                <a:effectLst/>
              </a:rPr>
              <a:t>   appointments)</a:t>
            </a:r>
            <a:endParaRPr lang="en-US" u="none" dirty="0">
              <a:effectLst/>
            </a:endParaRPr>
          </a:p>
          <a:p>
            <a:pPr algn="l">
              <a:buFontTx/>
              <a:buChar char="•"/>
              <a:defRPr/>
            </a:pPr>
            <a:r>
              <a:rPr lang="en-US" u="none" dirty="0" smtClean="0">
                <a:effectLst/>
              </a:rPr>
              <a:t>   Honor Military Schools / AFJROTC</a:t>
            </a:r>
          </a:p>
          <a:p>
            <a:pPr algn="l">
              <a:buFontTx/>
              <a:buChar char="•"/>
              <a:defRPr/>
            </a:pPr>
            <a:r>
              <a:rPr lang="en-US" u="none" dirty="0" smtClean="0">
                <a:effectLst/>
              </a:rPr>
              <a:t>   </a:t>
            </a:r>
            <a:r>
              <a:rPr lang="en-US" u="none" dirty="0">
                <a:effectLst/>
              </a:rPr>
              <a:t>Deceased / Disabled / </a:t>
            </a:r>
            <a:r>
              <a:rPr lang="en-US" u="none" dirty="0" smtClean="0">
                <a:effectLst/>
              </a:rPr>
              <a:t>MIA (65)</a:t>
            </a:r>
            <a:endParaRPr lang="en-US" u="none" dirty="0">
              <a:effectLst/>
            </a:endParaRPr>
          </a:p>
          <a:p>
            <a:pPr algn="l">
              <a:buFontTx/>
              <a:buChar char="•"/>
              <a:defRPr/>
            </a:pPr>
            <a:r>
              <a:rPr lang="en-US" u="none" dirty="0">
                <a:effectLst/>
              </a:rPr>
              <a:t>   Medal of </a:t>
            </a:r>
            <a:r>
              <a:rPr lang="en-US" u="none" dirty="0" smtClean="0">
                <a:effectLst/>
              </a:rPr>
              <a:t>Honor (unlimited)</a:t>
            </a:r>
            <a:endParaRPr lang="en-US" u="none" dirty="0">
              <a:effectLst/>
            </a:endParaRPr>
          </a:p>
        </p:txBody>
      </p:sp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1152525" y="5094287"/>
            <a:ext cx="658336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b="1" i="1" u="none" dirty="0" smtClean="0">
                <a:solidFill>
                  <a:srgbClr val="FF0000"/>
                </a:solidFill>
              </a:rPr>
              <a:t>A nomination is required to receive an appointment, but receiving a nomination does not guarantee an appointment.</a:t>
            </a:r>
          </a:p>
          <a:p>
            <a:pPr algn="l"/>
            <a:endParaRPr lang="en-US" sz="2000" b="1" dirty="0"/>
          </a:p>
        </p:txBody>
      </p:sp>
      <p:grpSp>
        <p:nvGrpSpPr>
          <p:cNvPr id="16391" name="Group 8"/>
          <p:cNvGrpSpPr>
            <a:grpSpLocks/>
          </p:cNvGrpSpPr>
          <p:nvPr/>
        </p:nvGrpSpPr>
        <p:grpSpPr bwMode="auto">
          <a:xfrm>
            <a:off x="9372600" y="2605087"/>
            <a:ext cx="2071688" cy="3103563"/>
            <a:chOff x="4096" y="2317"/>
            <a:chExt cx="1305" cy="1955"/>
          </a:xfrm>
        </p:grpSpPr>
        <p:sp>
          <p:nvSpPr>
            <p:cNvPr id="16392" name="Freeform 9"/>
            <p:cNvSpPr>
              <a:spLocks/>
            </p:cNvSpPr>
            <p:nvPr/>
          </p:nvSpPr>
          <p:spPr bwMode="auto">
            <a:xfrm>
              <a:off x="4719" y="2317"/>
              <a:ext cx="47" cy="217"/>
            </a:xfrm>
            <a:custGeom>
              <a:avLst/>
              <a:gdLst>
                <a:gd name="T0" fmla="*/ 17 w 47"/>
                <a:gd name="T1" fmla="*/ 34 h 217"/>
                <a:gd name="T2" fmla="*/ 15 w 47"/>
                <a:gd name="T3" fmla="*/ 21 h 217"/>
                <a:gd name="T4" fmla="*/ 17 w 47"/>
                <a:gd name="T5" fmla="*/ 11 h 217"/>
                <a:gd name="T6" fmla="*/ 20 w 47"/>
                <a:gd name="T7" fmla="*/ 3 h 217"/>
                <a:gd name="T8" fmla="*/ 25 w 47"/>
                <a:gd name="T9" fmla="*/ 0 h 217"/>
                <a:gd name="T10" fmla="*/ 30 w 47"/>
                <a:gd name="T11" fmla="*/ 0 h 217"/>
                <a:gd name="T12" fmla="*/ 34 w 47"/>
                <a:gd name="T13" fmla="*/ 2 h 217"/>
                <a:gd name="T14" fmla="*/ 37 w 47"/>
                <a:gd name="T15" fmla="*/ 7 h 217"/>
                <a:gd name="T16" fmla="*/ 40 w 47"/>
                <a:gd name="T17" fmla="*/ 14 h 217"/>
                <a:gd name="T18" fmla="*/ 41 w 47"/>
                <a:gd name="T19" fmla="*/ 20 h 217"/>
                <a:gd name="T20" fmla="*/ 41 w 47"/>
                <a:gd name="T21" fmla="*/ 27 h 217"/>
                <a:gd name="T22" fmla="*/ 39 w 47"/>
                <a:gd name="T23" fmla="*/ 31 h 217"/>
                <a:gd name="T24" fmla="*/ 38 w 47"/>
                <a:gd name="T25" fmla="*/ 39 h 217"/>
                <a:gd name="T26" fmla="*/ 32 w 47"/>
                <a:gd name="T27" fmla="*/ 48 h 217"/>
                <a:gd name="T28" fmla="*/ 40 w 47"/>
                <a:gd name="T29" fmla="*/ 56 h 217"/>
                <a:gd name="T30" fmla="*/ 42 w 47"/>
                <a:gd name="T31" fmla="*/ 67 h 217"/>
                <a:gd name="T32" fmla="*/ 43 w 47"/>
                <a:gd name="T33" fmla="*/ 77 h 217"/>
                <a:gd name="T34" fmla="*/ 44 w 47"/>
                <a:gd name="T35" fmla="*/ 88 h 217"/>
                <a:gd name="T36" fmla="*/ 45 w 47"/>
                <a:gd name="T37" fmla="*/ 114 h 217"/>
                <a:gd name="T38" fmla="*/ 37 w 47"/>
                <a:gd name="T39" fmla="*/ 153 h 217"/>
                <a:gd name="T40" fmla="*/ 32 w 47"/>
                <a:gd name="T41" fmla="*/ 180 h 217"/>
                <a:gd name="T42" fmla="*/ 33 w 47"/>
                <a:gd name="T43" fmla="*/ 196 h 217"/>
                <a:gd name="T44" fmla="*/ 46 w 47"/>
                <a:gd name="T45" fmla="*/ 216 h 217"/>
                <a:gd name="T46" fmla="*/ 14 w 47"/>
                <a:gd name="T47" fmla="*/ 216 h 217"/>
                <a:gd name="T48" fmla="*/ 9 w 47"/>
                <a:gd name="T49" fmla="*/ 172 h 217"/>
                <a:gd name="T50" fmla="*/ 8 w 47"/>
                <a:gd name="T51" fmla="*/ 153 h 217"/>
                <a:gd name="T52" fmla="*/ 8 w 47"/>
                <a:gd name="T53" fmla="*/ 118 h 217"/>
                <a:gd name="T54" fmla="*/ 7 w 47"/>
                <a:gd name="T55" fmla="*/ 109 h 217"/>
                <a:gd name="T56" fmla="*/ 2 w 47"/>
                <a:gd name="T57" fmla="*/ 99 h 217"/>
                <a:gd name="T58" fmla="*/ 0 w 47"/>
                <a:gd name="T59" fmla="*/ 90 h 217"/>
                <a:gd name="T60" fmla="*/ 0 w 47"/>
                <a:gd name="T61" fmla="*/ 79 h 217"/>
                <a:gd name="T62" fmla="*/ 3 w 47"/>
                <a:gd name="T63" fmla="*/ 66 h 217"/>
                <a:gd name="T64" fmla="*/ 6 w 47"/>
                <a:gd name="T65" fmla="*/ 53 h 217"/>
                <a:gd name="T66" fmla="*/ 10 w 47"/>
                <a:gd name="T67" fmla="*/ 44 h 217"/>
                <a:gd name="T68" fmla="*/ 14 w 47"/>
                <a:gd name="T69" fmla="*/ 39 h 217"/>
                <a:gd name="T70" fmla="*/ 17 w 47"/>
                <a:gd name="T71" fmla="*/ 34 h 2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7"/>
                <a:gd name="T109" fmla="*/ 0 h 217"/>
                <a:gd name="T110" fmla="*/ 47 w 47"/>
                <a:gd name="T111" fmla="*/ 217 h 21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7" h="217">
                  <a:moveTo>
                    <a:pt x="17" y="34"/>
                  </a:moveTo>
                  <a:lnTo>
                    <a:pt x="15" y="21"/>
                  </a:lnTo>
                  <a:lnTo>
                    <a:pt x="17" y="11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4" y="2"/>
                  </a:lnTo>
                  <a:lnTo>
                    <a:pt x="37" y="7"/>
                  </a:lnTo>
                  <a:lnTo>
                    <a:pt x="40" y="14"/>
                  </a:lnTo>
                  <a:lnTo>
                    <a:pt x="41" y="20"/>
                  </a:lnTo>
                  <a:lnTo>
                    <a:pt x="41" y="27"/>
                  </a:lnTo>
                  <a:lnTo>
                    <a:pt x="39" y="31"/>
                  </a:lnTo>
                  <a:lnTo>
                    <a:pt x="38" y="39"/>
                  </a:lnTo>
                  <a:lnTo>
                    <a:pt x="32" y="48"/>
                  </a:lnTo>
                  <a:lnTo>
                    <a:pt x="40" y="56"/>
                  </a:lnTo>
                  <a:lnTo>
                    <a:pt x="42" y="67"/>
                  </a:lnTo>
                  <a:lnTo>
                    <a:pt x="43" y="77"/>
                  </a:lnTo>
                  <a:lnTo>
                    <a:pt x="44" y="88"/>
                  </a:lnTo>
                  <a:lnTo>
                    <a:pt x="45" y="114"/>
                  </a:lnTo>
                  <a:lnTo>
                    <a:pt x="37" y="153"/>
                  </a:lnTo>
                  <a:lnTo>
                    <a:pt x="32" y="180"/>
                  </a:lnTo>
                  <a:lnTo>
                    <a:pt x="33" y="196"/>
                  </a:lnTo>
                  <a:lnTo>
                    <a:pt x="46" y="216"/>
                  </a:lnTo>
                  <a:lnTo>
                    <a:pt x="14" y="216"/>
                  </a:lnTo>
                  <a:lnTo>
                    <a:pt x="9" y="172"/>
                  </a:lnTo>
                  <a:lnTo>
                    <a:pt x="8" y="153"/>
                  </a:lnTo>
                  <a:lnTo>
                    <a:pt x="8" y="118"/>
                  </a:lnTo>
                  <a:lnTo>
                    <a:pt x="7" y="109"/>
                  </a:lnTo>
                  <a:lnTo>
                    <a:pt x="2" y="99"/>
                  </a:lnTo>
                  <a:lnTo>
                    <a:pt x="0" y="90"/>
                  </a:lnTo>
                  <a:lnTo>
                    <a:pt x="0" y="79"/>
                  </a:lnTo>
                  <a:lnTo>
                    <a:pt x="3" y="66"/>
                  </a:lnTo>
                  <a:lnTo>
                    <a:pt x="6" y="53"/>
                  </a:lnTo>
                  <a:lnTo>
                    <a:pt x="10" y="44"/>
                  </a:lnTo>
                  <a:lnTo>
                    <a:pt x="14" y="39"/>
                  </a:lnTo>
                  <a:lnTo>
                    <a:pt x="17" y="34"/>
                  </a:lnTo>
                </a:path>
              </a:pathLst>
            </a:custGeom>
            <a:solidFill>
              <a:srgbClr val="808080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393" name="Group 10"/>
            <p:cNvGrpSpPr>
              <a:grpSpLocks/>
            </p:cNvGrpSpPr>
            <p:nvPr/>
          </p:nvGrpSpPr>
          <p:grpSpPr bwMode="auto">
            <a:xfrm>
              <a:off x="4584" y="2525"/>
              <a:ext cx="331" cy="571"/>
              <a:chOff x="4584" y="2525"/>
              <a:chExt cx="331" cy="571"/>
            </a:xfrm>
          </p:grpSpPr>
          <p:grpSp>
            <p:nvGrpSpPr>
              <p:cNvPr id="16405" name="Group 11"/>
              <p:cNvGrpSpPr>
                <a:grpSpLocks/>
              </p:cNvGrpSpPr>
              <p:nvPr/>
            </p:nvGrpSpPr>
            <p:grpSpPr bwMode="auto">
              <a:xfrm>
                <a:off x="4584" y="2676"/>
                <a:ext cx="331" cy="420"/>
                <a:chOff x="4584" y="2676"/>
                <a:chExt cx="331" cy="420"/>
              </a:xfrm>
            </p:grpSpPr>
            <p:grpSp>
              <p:nvGrpSpPr>
                <p:cNvPr id="16408" name="Group 12"/>
                <p:cNvGrpSpPr>
                  <a:grpSpLocks/>
                </p:cNvGrpSpPr>
                <p:nvPr/>
              </p:nvGrpSpPr>
              <p:grpSpPr bwMode="auto">
                <a:xfrm>
                  <a:off x="4584" y="2740"/>
                  <a:ext cx="331" cy="356"/>
                  <a:chOff x="4584" y="2740"/>
                  <a:chExt cx="331" cy="356"/>
                </a:xfrm>
              </p:grpSpPr>
              <p:sp>
                <p:nvSpPr>
                  <p:cNvPr id="16414" name="Rectangle 13"/>
                  <p:cNvSpPr>
                    <a:spLocks noChangeArrowheads="1"/>
                  </p:cNvSpPr>
                  <p:nvPr/>
                </p:nvSpPr>
                <p:spPr bwMode="auto">
                  <a:xfrm>
                    <a:off x="4671" y="2740"/>
                    <a:ext cx="162" cy="204"/>
                  </a:xfrm>
                  <a:prstGeom prst="rect">
                    <a:avLst/>
                  </a:prstGeom>
                  <a:solidFill>
                    <a:srgbClr val="808080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6415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4584" y="2921"/>
                    <a:ext cx="331" cy="175"/>
                    <a:chOff x="4584" y="2921"/>
                    <a:chExt cx="331" cy="175"/>
                  </a:xfrm>
                </p:grpSpPr>
                <p:sp>
                  <p:nvSpPr>
                    <p:cNvPr id="16416" name="Oval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15" y="2921"/>
                      <a:ext cx="274" cy="118"/>
                    </a:xfrm>
                    <a:prstGeom prst="ellipse">
                      <a:avLst/>
                    </a:prstGeom>
                    <a:solidFill>
                      <a:srgbClr val="C0C0C0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17" name="Oval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646" y="2922"/>
                      <a:ext cx="243" cy="105"/>
                    </a:xfrm>
                    <a:prstGeom prst="ellipse">
                      <a:avLst/>
                    </a:prstGeom>
                    <a:solidFill>
                      <a:srgbClr val="808080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18" name="Oval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84" y="2972"/>
                      <a:ext cx="331" cy="124"/>
                    </a:xfrm>
                    <a:prstGeom prst="ellipse">
                      <a:avLst/>
                    </a:prstGeom>
                    <a:solidFill>
                      <a:srgbClr val="808080"/>
                    </a:solidFill>
                    <a:ln w="12700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6409" name="Oval 18"/>
                <p:cNvSpPr>
                  <a:spLocks noChangeArrowheads="1"/>
                </p:cNvSpPr>
                <p:nvPr/>
              </p:nvSpPr>
              <p:spPr bwMode="auto">
                <a:xfrm>
                  <a:off x="4651" y="2676"/>
                  <a:ext cx="197" cy="77"/>
                </a:xfrm>
                <a:prstGeom prst="ellipse">
                  <a:avLst/>
                </a:prstGeom>
                <a:solidFill>
                  <a:srgbClr val="80808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6410" name="Group 19"/>
                <p:cNvGrpSpPr>
                  <a:grpSpLocks/>
                </p:cNvGrpSpPr>
                <p:nvPr/>
              </p:nvGrpSpPr>
              <p:grpSpPr bwMode="auto">
                <a:xfrm>
                  <a:off x="4696" y="2762"/>
                  <a:ext cx="53" cy="116"/>
                  <a:chOff x="4696" y="2762"/>
                  <a:chExt cx="53" cy="116"/>
                </a:xfrm>
              </p:grpSpPr>
              <p:sp>
                <p:nvSpPr>
                  <p:cNvPr id="16411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4696" y="2775"/>
                    <a:ext cx="0" cy="103"/>
                  </a:xfrm>
                  <a:prstGeom prst="line">
                    <a:avLst/>
                  </a:prstGeom>
                  <a:noFill/>
                  <a:ln w="25400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12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4722" y="2767"/>
                    <a:ext cx="0" cy="49"/>
                  </a:xfrm>
                  <a:prstGeom prst="line">
                    <a:avLst/>
                  </a:prstGeom>
                  <a:noFill/>
                  <a:ln w="25400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13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749" y="2762"/>
                    <a:ext cx="0" cy="32"/>
                  </a:xfrm>
                  <a:prstGeom prst="line">
                    <a:avLst/>
                  </a:prstGeom>
                  <a:noFill/>
                  <a:ln w="25400">
                    <a:solidFill>
                      <a:srgbClr val="C0C0C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406" name="Oval 23"/>
              <p:cNvSpPr>
                <a:spLocks noChangeArrowheads="1"/>
              </p:cNvSpPr>
              <p:nvPr/>
            </p:nvSpPr>
            <p:spPr bwMode="auto">
              <a:xfrm>
                <a:off x="4701" y="2585"/>
                <a:ext cx="100" cy="138"/>
              </a:xfrm>
              <a:prstGeom prst="ellipse">
                <a:avLst/>
              </a:prstGeom>
              <a:solidFill>
                <a:srgbClr val="80808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407" name="Oval 24"/>
              <p:cNvSpPr>
                <a:spLocks noChangeArrowheads="1"/>
              </p:cNvSpPr>
              <p:nvPr/>
            </p:nvSpPr>
            <p:spPr bwMode="auto">
              <a:xfrm>
                <a:off x="4724" y="2525"/>
                <a:ext cx="54" cy="104"/>
              </a:xfrm>
              <a:prstGeom prst="ellipse">
                <a:avLst/>
              </a:prstGeom>
              <a:solidFill>
                <a:srgbClr val="80808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394" name="Group 25"/>
            <p:cNvGrpSpPr>
              <a:grpSpLocks/>
            </p:cNvGrpSpPr>
            <p:nvPr/>
          </p:nvGrpSpPr>
          <p:grpSpPr bwMode="auto">
            <a:xfrm>
              <a:off x="4096" y="3028"/>
              <a:ext cx="1305" cy="1244"/>
              <a:chOff x="4096" y="3028"/>
              <a:chExt cx="1305" cy="1244"/>
            </a:xfrm>
          </p:grpSpPr>
          <p:sp>
            <p:nvSpPr>
              <p:cNvPr id="16395" name="Arc 26"/>
              <p:cNvSpPr>
                <a:spLocks/>
              </p:cNvSpPr>
              <p:nvPr/>
            </p:nvSpPr>
            <p:spPr bwMode="auto">
              <a:xfrm>
                <a:off x="4302" y="3028"/>
                <a:ext cx="910" cy="458"/>
              </a:xfrm>
              <a:custGeom>
                <a:avLst/>
                <a:gdLst>
                  <a:gd name="T0" fmla="*/ 0 w 43199"/>
                  <a:gd name="T1" fmla="*/ 0 h 21600"/>
                  <a:gd name="T2" fmla="*/ 0 w 43199"/>
                  <a:gd name="T3" fmla="*/ 0 h 21600"/>
                  <a:gd name="T4" fmla="*/ 0 w 4319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43199"/>
                  <a:gd name="T10" fmla="*/ 0 h 21600"/>
                  <a:gd name="T11" fmla="*/ 43199 w 4319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199" h="21600" fill="none" extrusionOk="0">
                    <a:moveTo>
                      <a:pt x="0" y="21364"/>
                    </a:moveTo>
                    <a:cubicBezTo>
                      <a:pt x="129" y="9527"/>
                      <a:pt x="9761" y="-1"/>
                      <a:pt x="21599" y="0"/>
                    </a:cubicBezTo>
                    <a:cubicBezTo>
                      <a:pt x="33510" y="0"/>
                      <a:pt x="43173" y="9642"/>
                      <a:pt x="43198" y="21553"/>
                    </a:cubicBezTo>
                  </a:path>
                  <a:path w="43199" h="21600" stroke="0" extrusionOk="0">
                    <a:moveTo>
                      <a:pt x="0" y="21364"/>
                    </a:moveTo>
                    <a:cubicBezTo>
                      <a:pt x="129" y="9527"/>
                      <a:pt x="9761" y="-1"/>
                      <a:pt x="21599" y="0"/>
                    </a:cubicBezTo>
                    <a:cubicBezTo>
                      <a:pt x="33510" y="0"/>
                      <a:pt x="43173" y="9642"/>
                      <a:pt x="43198" y="21553"/>
                    </a:cubicBezTo>
                    <a:lnTo>
                      <a:pt x="21599" y="21600"/>
                    </a:lnTo>
                    <a:close/>
                  </a:path>
                </a:pathLst>
              </a:custGeom>
              <a:solidFill>
                <a:srgbClr val="808080"/>
              </a:solidFill>
              <a:ln w="12700" cap="rnd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396" name="Group 27"/>
              <p:cNvGrpSpPr>
                <a:grpSpLocks/>
              </p:cNvGrpSpPr>
              <p:nvPr/>
            </p:nvGrpSpPr>
            <p:grpSpPr bwMode="auto">
              <a:xfrm>
                <a:off x="4204" y="3405"/>
                <a:ext cx="1115" cy="389"/>
                <a:chOff x="4204" y="3405"/>
                <a:chExt cx="1115" cy="389"/>
              </a:xfrm>
            </p:grpSpPr>
            <p:sp>
              <p:nvSpPr>
                <p:cNvPr id="16400" name="Oval 28"/>
                <p:cNvSpPr>
                  <a:spLocks noChangeArrowheads="1"/>
                </p:cNvSpPr>
                <p:nvPr/>
              </p:nvSpPr>
              <p:spPr bwMode="auto">
                <a:xfrm>
                  <a:off x="4255" y="3408"/>
                  <a:ext cx="999" cy="240"/>
                </a:xfrm>
                <a:prstGeom prst="ellipse">
                  <a:avLst/>
                </a:prstGeom>
                <a:solidFill>
                  <a:srgbClr val="C0C0C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1" name="Oval 29"/>
                <p:cNvSpPr>
                  <a:spLocks noChangeArrowheads="1"/>
                </p:cNvSpPr>
                <p:nvPr/>
              </p:nvSpPr>
              <p:spPr bwMode="auto">
                <a:xfrm>
                  <a:off x="4204" y="3483"/>
                  <a:ext cx="1113" cy="311"/>
                </a:xfrm>
                <a:prstGeom prst="ellipse">
                  <a:avLst/>
                </a:prstGeom>
                <a:solidFill>
                  <a:srgbClr val="80808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2" name="Oval 30"/>
                <p:cNvSpPr>
                  <a:spLocks noChangeArrowheads="1"/>
                </p:cNvSpPr>
                <p:nvPr/>
              </p:nvSpPr>
              <p:spPr bwMode="auto">
                <a:xfrm>
                  <a:off x="4484" y="3405"/>
                  <a:ext cx="775" cy="242"/>
                </a:xfrm>
                <a:prstGeom prst="ellipse">
                  <a:avLst/>
                </a:prstGeom>
                <a:solidFill>
                  <a:srgbClr val="80808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3" name="Arc 31"/>
                <p:cNvSpPr>
                  <a:spLocks/>
                </p:cNvSpPr>
                <p:nvPr/>
              </p:nvSpPr>
              <p:spPr bwMode="auto">
                <a:xfrm>
                  <a:off x="4222" y="3523"/>
                  <a:ext cx="519" cy="228"/>
                </a:xfrm>
                <a:custGeom>
                  <a:avLst/>
                  <a:gdLst>
                    <a:gd name="T0" fmla="*/ 0 w 26501"/>
                    <a:gd name="T1" fmla="*/ 0 h 42507"/>
                    <a:gd name="T2" fmla="*/ 0 w 26501"/>
                    <a:gd name="T3" fmla="*/ 0 h 42507"/>
                    <a:gd name="T4" fmla="*/ 0 w 26501"/>
                    <a:gd name="T5" fmla="*/ 0 h 42507"/>
                    <a:gd name="T6" fmla="*/ 0 60000 65536"/>
                    <a:gd name="T7" fmla="*/ 0 60000 65536"/>
                    <a:gd name="T8" fmla="*/ 0 60000 65536"/>
                    <a:gd name="T9" fmla="*/ 0 w 26501"/>
                    <a:gd name="T10" fmla="*/ 0 h 42507"/>
                    <a:gd name="T11" fmla="*/ 26501 w 26501"/>
                    <a:gd name="T12" fmla="*/ 42507 h 4250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6501" h="42507" fill="none" extrusionOk="0">
                      <a:moveTo>
                        <a:pt x="16173" y="42507"/>
                      </a:moveTo>
                      <a:cubicBezTo>
                        <a:pt x="6649" y="40035"/>
                        <a:pt x="0" y="3143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3249" y="-1"/>
                        <a:pt x="24894" y="189"/>
                        <a:pt x="26500" y="563"/>
                      </a:cubicBezTo>
                    </a:path>
                    <a:path w="26501" h="42507" stroke="0" extrusionOk="0">
                      <a:moveTo>
                        <a:pt x="16173" y="42507"/>
                      </a:moveTo>
                      <a:cubicBezTo>
                        <a:pt x="6649" y="40035"/>
                        <a:pt x="0" y="31439"/>
                        <a:pt x="0" y="21600"/>
                      </a:cubicBezTo>
                      <a:cubicBezTo>
                        <a:pt x="0" y="9670"/>
                        <a:pt x="9670" y="0"/>
                        <a:pt x="21600" y="0"/>
                      </a:cubicBezTo>
                      <a:cubicBezTo>
                        <a:pt x="23249" y="-1"/>
                        <a:pt x="24894" y="189"/>
                        <a:pt x="26500" y="563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 w="12700" cap="rnd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04" name="Oval 32"/>
                <p:cNvSpPr>
                  <a:spLocks noChangeArrowheads="1"/>
                </p:cNvSpPr>
                <p:nvPr/>
              </p:nvSpPr>
              <p:spPr bwMode="auto">
                <a:xfrm>
                  <a:off x="4436" y="3505"/>
                  <a:ext cx="883" cy="266"/>
                </a:xfrm>
                <a:prstGeom prst="ellipse">
                  <a:avLst/>
                </a:prstGeom>
                <a:solidFill>
                  <a:srgbClr val="808080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397" name="Oval 33"/>
              <p:cNvSpPr>
                <a:spLocks noChangeArrowheads="1"/>
              </p:cNvSpPr>
              <p:nvPr/>
            </p:nvSpPr>
            <p:spPr bwMode="auto">
              <a:xfrm>
                <a:off x="4096" y="3780"/>
                <a:ext cx="1305" cy="358"/>
              </a:xfrm>
              <a:prstGeom prst="ellipse">
                <a:avLst/>
              </a:prstGeom>
              <a:solidFill>
                <a:srgbClr val="808080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8" name="Rectangle 34"/>
              <p:cNvSpPr>
                <a:spLocks noChangeArrowheads="1"/>
              </p:cNvSpPr>
              <p:nvPr/>
            </p:nvSpPr>
            <p:spPr bwMode="auto">
              <a:xfrm>
                <a:off x="4120" y="4002"/>
                <a:ext cx="1251" cy="270"/>
              </a:xfrm>
              <a:prstGeom prst="rect">
                <a:avLst/>
              </a:prstGeom>
              <a:solidFill>
                <a:srgbClr val="808080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399" name="Freeform 35"/>
              <p:cNvSpPr>
                <a:spLocks/>
              </p:cNvSpPr>
              <p:nvPr/>
            </p:nvSpPr>
            <p:spPr bwMode="auto">
              <a:xfrm>
                <a:off x="4231" y="3578"/>
                <a:ext cx="1038" cy="306"/>
              </a:xfrm>
              <a:custGeom>
                <a:avLst/>
                <a:gdLst>
                  <a:gd name="T0" fmla="*/ 0 w 1038"/>
                  <a:gd name="T1" fmla="*/ 106 h 306"/>
                  <a:gd name="T2" fmla="*/ 23 w 1038"/>
                  <a:gd name="T3" fmla="*/ 90 h 306"/>
                  <a:gd name="T4" fmla="*/ 47 w 1038"/>
                  <a:gd name="T5" fmla="*/ 77 h 306"/>
                  <a:gd name="T6" fmla="*/ 78 w 1038"/>
                  <a:gd name="T7" fmla="*/ 61 h 306"/>
                  <a:gd name="T8" fmla="*/ 118 w 1038"/>
                  <a:gd name="T9" fmla="*/ 49 h 306"/>
                  <a:gd name="T10" fmla="*/ 154 w 1038"/>
                  <a:gd name="T11" fmla="*/ 37 h 306"/>
                  <a:gd name="T12" fmla="*/ 198 w 1038"/>
                  <a:gd name="T13" fmla="*/ 26 h 306"/>
                  <a:gd name="T14" fmla="*/ 241 w 1038"/>
                  <a:gd name="T15" fmla="*/ 17 h 306"/>
                  <a:gd name="T16" fmla="*/ 317 w 1038"/>
                  <a:gd name="T17" fmla="*/ 8 h 306"/>
                  <a:gd name="T18" fmla="*/ 495 w 1038"/>
                  <a:gd name="T19" fmla="*/ 0 h 306"/>
                  <a:gd name="T20" fmla="*/ 631 w 1038"/>
                  <a:gd name="T21" fmla="*/ 2 h 306"/>
                  <a:gd name="T22" fmla="*/ 819 w 1038"/>
                  <a:gd name="T23" fmla="*/ 19 h 306"/>
                  <a:gd name="T24" fmla="*/ 939 w 1038"/>
                  <a:gd name="T25" fmla="*/ 49 h 306"/>
                  <a:gd name="T26" fmla="*/ 1034 w 1038"/>
                  <a:gd name="T27" fmla="*/ 103 h 306"/>
                  <a:gd name="T28" fmla="*/ 1037 w 1038"/>
                  <a:gd name="T29" fmla="*/ 123 h 306"/>
                  <a:gd name="T30" fmla="*/ 1037 w 1038"/>
                  <a:gd name="T31" fmla="*/ 305 h 306"/>
                  <a:gd name="T32" fmla="*/ 726 w 1038"/>
                  <a:gd name="T33" fmla="*/ 230 h 306"/>
                  <a:gd name="T34" fmla="*/ 560 w 1038"/>
                  <a:gd name="T35" fmla="*/ 210 h 306"/>
                  <a:gd name="T36" fmla="*/ 412 w 1038"/>
                  <a:gd name="T37" fmla="*/ 208 h 306"/>
                  <a:gd name="T38" fmla="*/ 146 w 1038"/>
                  <a:gd name="T39" fmla="*/ 239 h 306"/>
                  <a:gd name="T40" fmla="*/ 0 w 1038"/>
                  <a:gd name="T41" fmla="*/ 282 h 306"/>
                  <a:gd name="T42" fmla="*/ 0 w 1038"/>
                  <a:gd name="T43" fmla="*/ 106 h 30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038"/>
                  <a:gd name="T67" fmla="*/ 0 h 306"/>
                  <a:gd name="T68" fmla="*/ 1038 w 1038"/>
                  <a:gd name="T69" fmla="*/ 306 h 30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038" h="306">
                    <a:moveTo>
                      <a:pt x="0" y="106"/>
                    </a:moveTo>
                    <a:lnTo>
                      <a:pt x="23" y="90"/>
                    </a:lnTo>
                    <a:lnTo>
                      <a:pt x="47" y="77"/>
                    </a:lnTo>
                    <a:lnTo>
                      <a:pt x="78" y="61"/>
                    </a:lnTo>
                    <a:lnTo>
                      <a:pt x="118" y="49"/>
                    </a:lnTo>
                    <a:lnTo>
                      <a:pt x="154" y="37"/>
                    </a:lnTo>
                    <a:lnTo>
                      <a:pt x="198" y="26"/>
                    </a:lnTo>
                    <a:lnTo>
                      <a:pt x="241" y="17"/>
                    </a:lnTo>
                    <a:lnTo>
                      <a:pt x="317" y="8"/>
                    </a:lnTo>
                    <a:lnTo>
                      <a:pt x="495" y="0"/>
                    </a:lnTo>
                    <a:lnTo>
                      <a:pt x="631" y="2"/>
                    </a:lnTo>
                    <a:lnTo>
                      <a:pt x="819" y="19"/>
                    </a:lnTo>
                    <a:lnTo>
                      <a:pt x="939" y="49"/>
                    </a:lnTo>
                    <a:lnTo>
                      <a:pt x="1034" y="103"/>
                    </a:lnTo>
                    <a:lnTo>
                      <a:pt x="1037" y="123"/>
                    </a:lnTo>
                    <a:lnTo>
                      <a:pt x="1037" y="305"/>
                    </a:lnTo>
                    <a:lnTo>
                      <a:pt x="726" y="230"/>
                    </a:lnTo>
                    <a:lnTo>
                      <a:pt x="560" y="210"/>
                    </a:lnTo>
                    <a:lnTo>
                      <a:pt x="412" y="208"/>
                    </a:lnTo>
                    <a:lnTo>
                      <a:pt x="146" y="239"/>
                    </a:lnTo>
                    <a:lnTo>
                      <a:pt x="0" y="282"/>
                    </a:lnTo>
                    <a:lnTo>
                      <a:pt x="0" y="106"/>
                    </a:lnTo>
                  </a:path>
                </a:pathLst>
              </a:custGeom>
              <a:solidFill>
                <a:srgbClr val="808080"/>
              </a:soli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91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787526"/>
            <a:ext cx="4762500" cy="3162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42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Nominations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4229100" cy="4324350"/>
          </a:xfrm>
        </p:spPr>
        <p:txBody>
          <a:bodyPr/>
          <a:lstStyle/>
          <a:p>
            <a:r>
              <a:rPr lang="en-US" sz="1800" u="sng" dirty="0" smtClean="0"/>
              <a:t>Apply to every nominating source</a:t>
            </a:r>
          </a:p>
          <a:p>
            <a:r>
              <a:rPr lang="en-US" sz="1800" dirty="0" smtClean="0"/>
              <a:t>Consult congressional websites for procedures and deadlines (www.senate.gov and www.house.gov)</a:t>
            </a:r>
          </a:p>
          <a:p>
            <a:r>
              <a:rPr lang="en-US" sz="1800" dirty="0" smtClean="0"/>
              <a:t>Separate nomination for each service academy</a:t>
            </a:r>
          </a:p>
          <a:p>
            <a:r>
              <a:rPr lang="en-US" sz="1800" dirty="0"/>
              <a:t>Deadlines usually in October</a:t>
            </a:r>
          </a:p>
          <a:p>
            <a:pPr lvl="1"/>
            <a:r>
              <a:rPr lang="en-US" sz="1800" dirty="0"/>
              <a:t>Interviews usually around Thanksgiving</a:t>
            </a:r>
          </a:p>
          <a:p>
            <a:pPr lvl="1"/>
            <a:r>
              <a:rPr lang="en-US" sz="1800" dirty="0"/>
              <a:t>Nominations due to Admissions by January</a:t>
            </a:r>
            <a:endParaRPr lang="en-US" sz="1800" dirty="0" smtClean="0"/>
          </a:p>
          <a:p>
            <a:pPr marL="406400" lvl="1" indent="0"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04343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33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6356" t="4993" r="27058" b="3655"/>
          <a:stretch>
            <a:fillRect/>
          </a:stretch>
        </p:blipFill>
        <p:spPr bwMode="auto">
          <a:xfrm>
            <a:off x="1736052" y="228600"/>
            <a:ext cx="5595695" cy="61722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 bwMode="auto">
          <a:xfrm>
            <a:off x="2209800" y="2209800"/>
            <a:ext cx="1143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3810000" y="3429000"/>
            <a:ext cx="381000" cy="228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2667000" y="2971800"/>
            <a:ext cx="16764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/>
          <p:cNvSpPr/>
          <p:nvPr/>
        </p:nvSpPr>
        <p:spPr bwMode="auto">
          <a:xfrm>
            <a:off x="457200" y="1524000"/>
            <a:ext cx="1600200" cy="381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July 1, </a:t>
            </a:r>
            <a:r>
              <a:rPr kumimoji="0" lang="en-US" sz="14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2016</a:t>
            </a:r>
            <a:endParaRPr kumimoji="0" lang="en-US" sz="1400" b="0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1524000" y="1905000"/>
            <a:ext cx="1066800" cy="1066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Rectangle 4"/>
          <p:cNvSpPr/>
          <p:nvPr/>
        </p:nvSpPr>
        <p:spPr bwMode="auto">
          <a:xfrm>
            <a:off x="4419600" y="1600200"/>
            <a:ext cx="228600" cy="762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5181600" y="1600200"/>
            <a:ext cx="381000" cy="1143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0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265" name="Picture 1"/>
          <p:cNvPicPr>
            <a:picLocks noChangeAspect="1" noChangeArrowheads="1"/>
          </p:cNvPicPr>
          <p:nvPr/>
        </p:nvPicPr>
        <p:blipFill>
          <a:blip r:embed="rId2" cstate="print"/>
          <a:srcRect l="29583" t="11111" r="30000" b="54074"/>
          <a:stretch>
            <a:fillRect/>
          </a:stretch>
        </p:blipFill>
        <p:spPr bwMode="auto">
          <a:xfrm>
            <a:off x="990600" y="1644316"/>
            <a:ext cx="739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 bwMode="auto">
          <a:xfrm>
            <a:off x="2454442" y="3012706"/>
            <a:ext cx="2358190" cy="34651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228600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/>
              </a:rPr>
              <a:t>Candidate &amp; Parents Should Read! 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4686301" y="827773"/>
            <a:ext cx="2734777" cy="21849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1143000" y="3276600"/>
            <a:ext cx="60198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2424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Instructions to Applicants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5" t="14952" r="33256" b="6997"/>
          <a:stretch/>
        </p:blipFill>
        <p:spPr bwMode="auto">
          <a:xfrm>
            <a:off x="2590800" y="1613416"/>
            <a:ext cx="3686175" cy="472394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3428999" y="4343400"/>
            <a:ext cx="1004887" cy="2286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C2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July 2016</a:t>
            </a:r>
            <a:endParaRPr kumimoji="0" lang="en-US" sz="1400" b="0" i="0" u="none" strike="noStrike" cap="none" normalizeH="0" baseline="0" dirty="0" smtClean="0">
              <a:ln>
                <a:noFill/>
              </a:ln>
              <a:solidFill>
                <a:srgbClr val="0C2D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53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467600" y="838200"/>
            <a:ext cx="1524000" cy="1661993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u="none" dirty="0" smtClean="0">
                <a:solidFill>
                  <a:srgbClr val="FF0000"/>
                </a:solidFill>
                <a:effectLst/>
              </a:rPr>
              <a:t>Candidates must complete </a:t>
            </a:r>
            <a:r>
              <a:rPr lang="en-US" sz="1800" dirty="0" smtClean="0">
                <a:solidFill>
                  <a:srgbClr val="FF0000"/>
                </a:solidFill>
                <a:effectLst/>
              </a:rPr>
              <a:t>three</a:t>
            </a:r>
            <a:r>
              <a:rPr lang="en-US" u="none" dirty="0" smtClean="0">
                <a:solidFill>
                  <a:srgbClr val="FF0000"/>
                </a:solidFill>
                <a:effectLst/>
              </a:rPr>
              <a:t> items before we will schedule them for a DoDMERB physical</a:t>
            </a:r>
            <a:endParaRPr lang="en-US" u="none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25146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effectLst/>
              </a:rPr>
              <a:t>Important!</a:t>
            </a:r>
            <a:endParaRPr lang="en-US" sz="2000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H="1">
            <a:off x="7391400" y="2895600"/>
            <a:ext cx="457200" cy="3048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392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48" t="5888" r="24067" b="5389"/>
          <a:stretch/>
        </p:blipFill>
        <p:spPr bwMode="auto">
          <a:xfrm>
            <a:off x="1581150" y="76200"/>
            <a:ext cx="556374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5486400" y="3181350"/>
            <a:ext cx="1600200" cy="6858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 flipV="1">
            <a:off x="1581150" y="4495800"/>
            <a:ext cx="2590800" cy="990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Lightning Bolt 1"/>
          <p:cNvSpPr/>
          <p:nvPr/>
        </p:nvSpPr>
        <p:spPr bwMode="auto">
          <a:xfrm rot="422141">
            <a:off x="1177581" y="1959828"/>
            <a:ext cx="838200" cy="290393"/>
          </a:xfrm>
          <a:prstGeom prst="lightningBol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3" name="Lightning Bolt 2"/>
          <p:cNvSpPr/>
          <p:nvPr/>
        </p:nvSpPr>
        <p:spPr bwMode="auto">
          <a:xfrm rot="371467">
            <a:off x="1143001" y="2451383"/>
            <a:ext cx="838200" cy="333345"/>
          </a:xfrm>
          <a:prstGeom prst="lightningBol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8" name="Lightning Bolt 7"/>
          <p:cNvSpPr/>
          <p:nvPr/>
        </p:nvSpPr>
        <p:spPr bwMode="auto">
          <a:xfrm>
            <a:off x="1162050" y="3019425"/>
            <a:ext cx="838200" cy="457200"/>
          </a:xfrm>
          <a:prstGeom prst="lightningBolt">
            <a:avLst/>
          </a:prstGeom>
          <a:solidFill>
            <a:schemeClr val="accent2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17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102" y="191729"/>
            <a:ext cx="7054851" cy="1143000"/>
          </a:xfrm>
        </p:spPr>
        <p:txBody>
          <a:bodyPr/>
          <a:lstStyle/>
          <a:p>
            <a:r>
              <a:rPr lang="en-US" dirty="0" smtClean="0"/>
              <a:t>USAFA Mission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175" y="1536701"/>
            <a:ext cx="8383588" cy="1457222"/>
          </a:xfrm>
        </p:spPr>
        <p:txBody>
          <a:bodyPr/>
          <a:lstStyle/>
          <a:p>
            <a:pPr marL="285750" lvl="1" indent="-285750">
              <a:buNone/>
            </a:pPr>
            <a:r>
              <a:rPr lang="en-US" dirty="0" smtClean="0">
                <a:solidFill>
                  <a:srgbClr val="0C2D83"/>
                </a:solidFill>
              </a:rPr>
              <a:t>   The mission of the United States Air Force Academy is to educate, train, and inspire men and women </a:t>
            </a:r>
            <a:r>
              <a:rPr lang="en-US" u="sng" dirty="0" smtClean="0">
                <a:solidFill>
                  <a:srgbClr val="0C2D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become officers of character</a:t>
            </a:r>
            <a:r>
              <a:rPr lang="en-US" dirty="0" smtClean="0">
                <a:solidFill>
                  <a:srgbClr val="0C2D83"/>
                </a:solidFill>
              </a:rPr>
              <a:t> motivated to lead the United States  Air Force in service to our Nation</a:t>
            </a:r>
          </a:p>
          <a:p>
            <a:pPr marL="285750" lvl="1" indent="-285750">
              <a:buNone/>
            </a:pPr>
            <a:endParaRPr lang="en-US" dirty="0" smtClean="0">
              <a:solidFill>
                <a:srgbClr val="0C2D83"/>
              </a:solidFill>
            </a:endParaRPr>
          </a:p>
          <a:p>
            <a:pPr marL="285750" lvl="1" indent="-285750" algn="ctr">
              <a:buNone/>
            </a:pPr>
            <a:endParaRPr lang="en-US" dirty="0" smtClean="0">
              <a:solidFill>
                <a:srgbClr val="0C2D83"/>
              </a:solidFill>
            </a:endParaRPr>
          </a:p>
          <a:p>
            <a:pPr marL="285750" lvl="1" indent="-285750" algn="ctr">
              <a:buNone/>
            </a:pPr>
            <a:endParaRPr lang="en-US" dirty="0" smtClean="0">
              <a:solidFill>
                <a:srgbClr val="0C2D83"/>
              </a:solidFill>
            </a:endParaRPr>
          </a:p>
        </p:txBody>
      </p:sp>
      <p:pic>
        <p:nvPicPr>
          <p:cNvPr id="6" name="Picture 2" descr="G:\Bill Preston\IMG_0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" r="7073"/>
          <a:stretch/>
        </p:blipFill>
        <p:spPr bwMode="auto">
          <a:xfrm>
            <a:off x="2485505" y="3067396"/>
            <a:ext cx="4106487" cy="2990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40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Medical Qualification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175" y="1536701"/>
            <a:ext cx="5612364" cy="3651316"/>
          </a:xfrm>
        </p:spPr>
        <p:txBody>
          <a:bodyPr/>
          <a:lstStyle/>
          <a:p>
            <a:r>
              <a:rPr lang="en-US" sz="1600" dirty="0" smtClean="0"/>
              <a:t>Medical examination coordinated by the Department of Defense Medical Evaluation Review Board (</a:t>
            </a:r>
            <a:r>
              <a:rPr lang="en-US" sz="1600" dirty="0" err="1" smtClean="0"/>
              <a:t>DoDMERB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>
                <a:solidFill>
                  <a:srgbClr val="FF0000"/>
                </a:solidFill>
              </a:rPr>
              <a:t>Must complete the majority of your candidate kit before your name is sent to </a:t>
            </a:r>
            <a:r>
              <a:rPr lang="en-US" sz="1600" dirty="0" err="1" smtClean="0">
                <a:solidFill>
                  <a:srgbClr val="FF0000"/>
                </a:solidFill>
              </a:rPr>
              <a:t>DoDMERB</a:t>
            </a:r>
            <a:endParaRPr lang="en-US" sz="1600" dirty="0" smtClean="0">
              <a:solidFill>
                <a:srgbClr val="FF0000"/>
              </a:solidFill>
            </a:endParaRPr>
          </a:p>
          <a:p>
            <a:pPr lvl="1"/>
            <a:r>
              <a:rPr lang="en-US" sz="1600" dirty="0" smtClean="0"/>
              <a:t>DoDMERB will notify you to schedule your examination</a:t>
            </a:r>
          </a:p>
          <a:p>
            <a:pPr lvl="1"/>
            <a:r>
              <a:rPr lang="en-US" sz="1600" dirty="0" smtClean="0"/>
              <a:t>Results sent to Admissions:  Meets Standards/Does Not Meet Standards</a:t>
            </a:r>
          </a:p>
          <a:p>
            <a:pPr lvl="1"/>
            <a:r>
              <a:rPr lang="en-US" sz="1600" i="1" dirty="0">
                <a:solidFill>
                  <a:srgbClr val="000000"/>
                </a:solidFill>
              </a:rPr>
              <a:t>Waivers </a:t>
            </a:r>
            <a:r>
              <a:rPr lang="en-US" sz="1600" dirty="0">
                <a:solidFill>
                  <a:srgbClr val="000000"/>
                </a:solidFill>
              </a:rPr>
              <a:t>(We will request if competitive)</a:t>
            </a:r>
            <a:endParaRPr lang="en-US" sz="1600" i="1" dirty="0">
              <a:solidFill>
                <a:srgbClr val="000000"/>
              </a:solidFill>
            </a:endParaRPr>
          </a:p>
          <a:p>
            <a:pPr marL="406400" lvl="1" indent="0">
              <a:buNone/>
            </a:pPr>
            <a:endParaRPr lang="en-US" sz="1600" u="sng" dirty="0" smtClean="0">
              <a:solidFill>
                <a:srgbClr val="FF0000"/>
              </a:solidFill>
            </a:endParaRPr>
          </a:p>
          <a:p>
            <a:pPr lvl="1"/>
            <a:r>
              <a:rPr lang="en-US" sz="1600" u="sng" dirty="0" smtClean="0">
                <a:solidFill>
                  <a:srgbClr val="FF0000"/>
                </a:solidFill>
              </a:rPr>
              <a:t>COMPLETE YOUR EXAM AS SOON AS POSSIBLE!! </a:t>
            </a:r>
          </a:p>
          <a:p>
            <a:pPr lvl="1"/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91438" y="6524625"/>
            <a:ext cx="1452562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F7D902-AF90-484E-AC29-F256C8ECE8FD}" type="slidenum">
              <a:rPr lang="en-US" smtClean="0"/>
              <a:pPr>
                <a:defRPr/>
              </a:pPr>
              <a:t>20</a:t>
            </a:fld>
            <a:r>
              <a:rPr lang="en-US" smtClean="0"/>
              <a:t>/7</a:t>
            </a:r>
            <a:endParaRPr lang="en-US"/>
          </a:p>
        </p:txBody>
      </p:sp>
      <p:pic>
        <p:nvPicPr>
          <p:cNvPr id="5" name="Picture 4" descr="b6d8b6128c9824698ba4c3d767f444ff33255151_fu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9871" y="1712687"/>
            <a:ext cx="1687286" cy="1687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676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52" name="Documents"/>
          <p:cNvSpPr>
            <a:spLocks noEditPoints="1" noChangeArrowheads="1"/>
          </p:cNvSpPr>
          <p:nvPr/>
        </p:nvSpPr>
        <p:spPr bwMode="auto">
          <a:xfrm>
            <a:off x="6804025" y="2633663"/>
            <a:ext cx="1935163" cy="2160587"/>
          </a:xfrm>
          <a:custGeom>
            <a:avLst/>
            <a:gdLst>
              <a:gd name="T0" fmla="*/ 0 w 21600"/>
              <a:gd name="T1" fmla="*/ 2800 h 21600"/>
              <a:gd name="T2" fmla="*/ 3468 w 21600"/>
              <a:gd name="T3" fmla="*/ 0 h 21600"/>
              <a:gd name="T4" fmla="*/ 21653 w 21600"/>
              <a:gd name="T5" fmla="*/ 18828 h 21600"/>
              <a:gd name="T6" fmla="*/ 19954 w 21600"/>
              <a:gd name="T7" fmla="*/ 20214 h 21600"/>
              <a:gd name="T8" fmla="*/ 18256 w 21600"/>
              <a:gd name="T9" fmla="*/ 21628 h 21600"/>
              <a:gd name="T10" fmla="*/ 19954 w 21600"/>
              <a:gd name="T11" fmla="*/ 1428 h 21600"/>
              <a:gd name="T12" fmla="*/ 18256 w 21600"/>
              <a:gd name="T13" fmla="*/ 2800 h 21600"/>
              <a:gd name="T14" fmla="*/ 1645 w 21600"/>
              <a:gd name="T15" fmla="*/ 1428 h 21600"/>
              <a:gd name="T16" fmla="*/ 21600 w 21600"/>
              <a:gd name="T17" fmla="*/ 0 h 21600"/>
              <a:gd name="T18" fmla="*/ 10800 w 21600"/>
              <a:gd name="T19" fmla="*/ 0 h 21600"/>
              <a:gd name="T20" fmla="*/ 0 w 21600"/>
              <a:gd name="T21" fmla="*/ 10800 h 21600"/>
              <a:gd name="T22" fmla="*/ 21600 w 21600"/>
              <a:gd name="T23" fmla="*/ 10800 h 21600"/>
              <a:gd name="T24" fmla="*/ 1645 w 21600"/>
              <a:gd name="T25" fmla="*/ 4171 h 21600"/>
              <a:gd name="T26" fmla="*/ 16522 w 21600"/>
              <a:gd name="T27" fmla="*/ 17314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T24" t="T25" r="T26" b="T27"/>
            <a:pathLst>
              <a:path w="21600" h="21600" extrusionOk="0">
                <a:moveTo>
                  <a:pt x="0" y="18014"/>
                </a:moveTo>
                <a:lnTo>
                  <a:pt x="0" y="2800"/>
                </a:lnTo>
                <a:lnTo>
                  <a:pt x="1645" y="2800"/>
                </a:lnTo>
                <a:lnTo>
                  <a:pt x="1645" y="1428"/>
                </a:lnTo>
                <a:lnTo>
                  <a:pt x="3468" y="1428"/>
                </a:lnTo>
                <a:lnTo>
                  <a:pt x="3468" y="0"/>
                </a:lnTo>
                <a:lnTo>
                  <a:pt x="21653" y="0"/>
                </a:lnTo>
                <a:lnTo>
                  <a:pt x="21653" y="18828"/>
                </a:lnTo>
                <a:lnTo>
                  <a:pt x="19954" y="18828"/>
                </a:lnTo>
                <a:lnTo>
                  <a:pt x="19954" y="20214"/>
                </a:lnTo>
                <a:lnTo>
                  <a:pt x="18256" y="20214"/>
                </a:lnTo>
                <a:lnTo>
                  <a:pt x="18256" y="21600"/>
                </a:lnTo>
                <a:lnTo>
                  <a:pt x="4434" y="21600"/>
                </a:lnTo>
                <a:lnTo>
                  <a:pt x="0" y="18014"/>
                </a:lnTo>
                <a:close/>
              </a:path>
              <a:path w="21600" h="21600" extrusionOk="0">
                <a:moveTo>
                  <a:pt x="3486" y="1428"/>
                </a:moveTo>
                <a:lnTo>
                  <a:pt x="19954" y="1428"/>
                </a:lnTo>
                <a:lnTo>
                  <a:pt x="19954" y="20214"/>
                </a:lnTo>
                <a:lnTo>
                  <a:pt x="18256" y="20214"/>
                </a:lnTo>
                <a:lnTo>
                  <a:pt x="18256" y="2800"/>
                </a:lnTo>
                <a:lnTo>
                  <a:pt x="1645" y="2800"/>
                </a:lnTo>
                <a:lnTo>
                  <a:pt x="1645" y="1428"/>
                </a:lnTo>
                <a:lnTo>
                  <a:pt x="3486" y="1428"/>
                </a:lnTo>
                <a:close/>
              </a:path>
              <a:path w="21600" h="21600" extrusionOk="0">
                <a:moveTo>
                  <a:pt x="0" y="18014"/>
                </a:moveTo>
                <a:lnTo>
                  <a:pt x="4434" y="18000"/>
                </a:lnTo>
                <a:lnTo>
                  <a:pt x="4434" y="21600"/>
                </a:lnTo>
                <a:lnTo>
                  <a:pt x="0" y="18014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Applicant Evaluation</a:t>
            </a:r>
          </a:p>
        </p:txBody>
      </p:sp>
      <p:graphicFrame>
        <p:nvGraphicFramePr>
          <p:cNvPr id="231448" name="Object 24"/>
          <p:cNvGraphicFramePr>
            <a:graphicFrameLocks noGrp="1" noChangeAspect="1"/>
          </p:cNvGraphicFramePr>
          <p:nvPr>
            <p:ph sz="half" idx="1"/>
          </p:nvPr>
        </p:nvGraphicFramePr>
        <p:xfrm>
          <a:off x="1800225" y="4522788"/>
          <a:ext cx="735013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29" name="Clip" r:id="rId4" imgW="1631880" imgH="1781640" progId="">
                  <p:embed/>
                </p:oleObj>
              </mc:Choice>
              <mc:Fallback>
                <p:oleObj name="Clip" r:id="rId4" imgW="1631880" imgH="178164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0225" y="4522788"/>
                        <a:ext cx="735013" cy="801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29" name="Rectangle 5"/>
          <p:cNvSpPr>
            <a:spLocks noChangeArrowheads="1"/>
          </p:cNvSpPr>
          <p:nvPr/>
        </p:nvSpPr>
        <p:spPr bwMode="auto">
          <a:xfrm>
            <a:off x="2814588" y="2552993"/>
            <a:ext cx="1485900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l"/>
            <a:r>
              <a:rPr lang="en-US" sz="1800" b="1" dirty="0" smtClean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Academics</a:t>
            </a:r>
            <a:endParaRPr lang="en-US" sz="1800" b="1" dirty="0">
              <a:solidFill>
                <a:srgbClr val="0C2D83"/>
              </a:solidFill>
            </a:endParaRPr>
          </a:p>
        </p:txBody>
      </p:sp>
      <p:sp>
        <p:nvSpPr>
          <p:cNvPr id="231431" name="AutoShape 7"/>
          <p:cNvSpPr>
            <a:spLocks noChangeArrowheads="1"/>
          </p:cNvSpPr>
          <p:nvPr/>
        </p:nvSpPr>
        <p:spPr bwMode="auto">
          <a:xfrm>
            <a:off x="463550" y="4406900"/>
            <a:ext cx="1739900" cy="1816100"/>
          </a:xfrm>
          <a:prstGeom prst="homePlate">
            <a:avLst>
              <a:gd name="adj" fmla="val 33333"/>
            </a:avLst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31432" name="Rectangle 8"/>
          <p:cNvSpPr>
            <a:spLocks noChangeArrowheads="1"/>
          </p:cNvSpPr>
          <p:nvPr/>
        </p:nvSpPr>
        <p:spPr bwMode="auto">
          <a:xfrm>
            <a:off x="633413" y="4705350"/>
            <a:ext cx="10191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1800" b="1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Athletic</a:t>
            </a:r>
          </a:p>
        </p:txBody>
      </p:sp>
      <p:sp>
        <p:nvSpPr>
          <p:cNvPr id="231433" name="Rectangle 9"/>
          <p:cNvSpPr>
            <a:spLocks noChangeArrowheads="1"/>
          </p:cNvSpPr>
          <p:nvPr/>
        </p:nvSpPr>
        <p:spPr bwMode="auto">
          <a:xfrm>
            <a:off x="641350" y="5445125"/>
            <a:ext cx="10191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1800" b="1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Non</a:t>
            </a:r>
          </a:p>
          <a:p>
            <a:r>
              <a:rPr lang="en-US" sz="1800" b="1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Athletic</a:t>
            </a:r>
            <a:endParaRPr lang="en-US" sz="1800" b="1">
              <a:solidFill>
                <a:srgbClr val="0C2D83"/>
              </a:solidFill>
            </a:endParaRPr>
          </a:p>
        </p:txBody>
      </p:sp>
      <p:sp>
        <p:nvSpPr>
          <p:cNvPr id="231434" name="Rectangle 10"/>
          <p:cNvSpPr>
            <a:spLocks noChangeArrowheads="1"/>
          </p:cNvSpPr>
          <p:nvPr/>
        </p:nvSpPr>
        <p:spPr bwMode="auto">
          <a:xfrm>
            <a:off x="2706688" y="5084763"/>
            <a:ext cx="2057400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r>
              <a:rPr lang="en-US" sz="1800" b="1" dirty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Extra </a:t>
            </a:r>
            <a:r>
              <a:rPr lang="en-US" sz="1800" b="1" dirty="0" err="1" smtClean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Curriculars</a:t>
            </a:r>
            <a:endParaRPr lang="en-US" sz="1800" b="1" dirty="0">
              <a:solidFill>
                <a:srgbClr val="0C2D8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2870314" y="3130551"/>
            <a:ext cx="1008666" cy="1965826"/>
            <a:chOff x="2744" y="1870"/>
            <a:chExt cx="862" cy="1432"/>
          </a:xfrm>
        </p:grpSpPr>
        <p:sp>
          <p:nvSpPr>
            <p:cNvPr id="231435" name="AutoShape 11"/>
            <p:cNvSpPr>
              <a:spLocks noChangeArrowheads="1"/>
            </p:cNvSpPr>
            <p:nvPr/>
          </p:nvSpPr>
          <p:spPr bwMode="auto">
            <a:xfrm>
              <a:off x="2794" y="1870"/>
              <a:ext cx="812" cy="1432"/>
            </a:xfrm>
            <a:prstGeom prst="rightArrow">
              <a:avLst>
                <a:gd name="adj1" fmla="val 75000"/>
                <a:gd name="adj2" fmla="val 50005"/>
              </a:avLst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436" name="Rectangle 12"/>
            <p:cNvSpPr>
              <a:spLocks noChangeArrowheads="1"/>
            </p:cNvSpPr>
            <p:nvPr/>
          </p:nvSpPr>
          <p:spPr bwMode="auto">
            <a:xfrm>
              <a:off x="2744" y="2377"/>
              <a:ext cx="836" cy="3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1200" b="1" dirty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Weighted</a:t>
              </a:r>
            </a:p>
            <a:p>
              <a:pPr algn="l"/>
              <a:r>
                <a:rPr lang="en-US" sz="1200" b="1" dirty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Composite</a:t>
              </a:r>
              <a:endParaRPr lang="en-US" sz="1200" b="1" dirty="0">
                <a:solidFill>
                  <a:srgbClr val="0C2D83"/>
                </a:solidFill>
              </a:endParaRPr>
            </a:p>
          </p:txBody>
        </p:sp>
      </p:grpSp>
      <p:sp>
        <p:nvSpPr>
          <p:cNvPr id="231438" name="Rectangle 14"/>
          <p:cNvSpPr>
            <a:spLocks noChangeArrowheads="1"/>
          </p:cNvSpPr>
          <p:nvPr/>
        </p:nvSpPr>
        <p:spPr bwMode="auto">
          <a:xfrm>
            <a:off x="6896100" y="3057525"/>
            <a:ext cx="1481138" cy="1474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r>
              <a:rPr lang="en-US" sz="1800" b="1" u="none" dirty="0" smtClean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Notification email &amp; Letter in Candidate Portal</a:t>
            </a:r>
            <a:endParaRPr lang="en-US" sz="1800" b="1" u="none" dirty="0">
              <a:solidFill>
                <a:srgbClr val="0C2D83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231439" name="Object 15"/>
          <p:cNvGraphicFramePr>
            <a:graphicFrameLocks noChangeAspect="1"/>
          </p:cNvGraphicFramePr>
          <p:nvPr/>
        </p:nvGraphicFramePr>
        <p:xfrm>
          <a:off x="1771650" y="5543550"/>
          <a:ext cx="114300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6130" name="Clip" r:id="rId6" imgW="1386720" imgH="920520" progId="">
                  <p:embed/>
                </p:oleObj>
              </mc:Choice>
              <mc:Fallback>
                <p:oleObj name="Clip" r:id="rId6" imgW="1386720" imgH="920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5543550"/>
                        <a:ext cx="1143000" cy="758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377692" y="1493838"/>
            <a:ext cx="2335348" cy="2425700"/>
            <a:chOff x="248" y="1152"/>
            <a:chExt cx="1088" cy="1528"/>
          </a:xfrm>
        </p:grpSpPr>
        <p:sp>
          <p:nvSpPr>
            <p:cNvPr id="231430" name="AutoShape 6">
              <a:hlinkClick r:id="rId8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88" y="1152"/>
              <a:ext cx="1048" cy="1528"/>
            </a:xfrm>
            <a:prstGeom prst="homePlate">
              <a:avLst>
                <a:gd name="adj" fmla="val 33333"/>
              </a:avLst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1440" name="Rectangle 16"/>
            <p:cNvSpPr>
              <a:spLocks noChangeArrowheads="1"/>
            </p:cNvSpPr>
            <p:nvPr/>
          </p:nvSpPr>
          <p:spPr bwMode="auto">
            <a:xfrm>
              <a:off x="248" y="1152"/>
              <a:ext cx="962" cy="6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l"/>
              <a:r>
                <a:rPr lang="en-US" sz="16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Prior Academic</a:t>
              </a:r>
              <a:endParaRPr lang="en-US" sz="1600" b="1" dirty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l"/>
              <a:r>
                <a:rPr lang="en-US" sz="16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Record </a:t>
              </a:r>
              <a:r>
                <a:rPr lang="en-US" sz="12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/>
              </a:r>
              <a:br>
                <a:rPr lang="en-US" sz="12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</a:br>
              <a:r>
                <a:rPr lang="en-US" sz="12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(</a:t>
              </a:r>
              <a:r>
                <a:rPr lang="en-US" sz="11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GPA + Class Rank + Rigor)</a:t>
              </a:r>
            </a:p>
            <a:p>
              <a:pPr algn="l"/>
              <a:r>
                <a:rPr lang="en-US" sz="11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18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       </a:t>
              </a:r>
              <a:endParaRPr lang="en-US" sz="1800" b="1" dirty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31441" name="Rectangle 17"/>
            <p:cNvSpPr>
              <a:spLocks noChangeArrowheads="1"/>
            </p:cNvSpPr>
            <p:nvPr/>
          </p:nvSpPr>
          <p:spPr bwMode="auto">
            <a:xfrm>
              <a:off x="288" y="1728"/>
              <a:ext cx="792" cy="4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Verbal  </a:t>
              </a:r>
              <a:r>
                <a:rPr lang="en-US" sz="12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ACT &gt;23</a:t>
              </a:r>
              <a:endParaRPr lang="en-US" sz="1200" b="1" dirty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l"/>
              <a:r>
                <a:rPr lang="en-US" sz="18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Score   </a:t>
              </a:r>
              <a:r>
                <a:rPr lang="en-US" sz="12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SAT </a:t>
              </a:r>
              <a:r>
                <a:rPr lang="en-US" sz="12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&gt;530</a:t>
              </a:r>
              <a:endParaRPr lang="en-US" sz="1200" b="1" dirty="0">
                <a:solidFill>
                  <a:srgbClr val="0C2D83"/>
                </a:solidFill>
              </a:endParaRPr>
            </a:p>
          </p:txBody>
        </p:sp>
        <p:sp>
          <p:nvSpPr>
            <p:cNvPr id="231442" name="Rectangle 18"/>
            <p:cNvSpPr>
              <a:spLocks noChangeArrowheads="1"/>
            </p:cNvSpPr>
            <p:nvPr/>
          </p:nvSpPr>
          <p:spPr bwMode="auto">
            <a:xfrm>
              <a:off x="300" y="2183"/>
              <a:ext cx="1018" cy="4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Math   </a:t>
              </a:r>
              <a:r>
                <a:rPr lang="en-US" sz="12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ACT &gt;23</a:t>
              </a:r>
              <a:endParaRPr lang="en-US" sz="1200" b="1" dirty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l"/>
              <a:r>
                <a:rPr lang="en-US" sz="18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Score </a:t>
              </a:r>
              <a:r>
                <a:rPr lang="en-US" sz="12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SAT &gt;530</a:t>
              </a:r>
              <a:endParaRPr lang="en-US" sz="1800" b="1" dirty="0">
                <a:solidFill>
                  <a:srgbClr val="0C2D83"/>
                </a:solidFill>
              </a:endParaRPr>
            </a:p>
          </p:txBody>
        </p:sp>
        <p:sp>
          <p:nvSpPr>
            <p:cNvPr id="231443" name="Line 19"/>
            <p:cNvSpPr>
              <a:spLocks noChangeShapeType="1"/>
            </p:cNvSpPr>
            <p:nvPr/>
          </p:nvSpPr>
          <p:spPr bwMode="auto">
            <a:xfrm>
              <a:off x="288" y="1716"/>
              <a:ext cx="9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1444" name="Line 20"/>
            <p:cNvSpPr>
              <a:spLocks noChangeShapeType="1"/>
            </p:cNvSpPr>
            <p:nvPr/>
          </p:nvSpPr>
          <p:spPr bwMode="auto">
            <a:xfrm flipV="1">
              <a:off x="300" y="2166"/>
              <a:ext cx="898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1445" name="Line 21"/>
          <p:cNvSpPr>
            <a:spLocks noChangeShapeType="1"/>
          </p:cNvSpPr>
          <p:nvPr/>
        </p:nvSpPr>
        <p:spPr bwMode="auto">
          <a:xfrm>
            <a:off x="476250" y="5334000"/>
            <a:ext cx="17176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Plus 24"/>
          <p:cNvSpPr/>
          <p:nvPr/>
        </p:nvSpPr>
        <p:spPr bwMode="auto">
          <a:xfrm>
            <a:off x="991402" y="4055807"/>
            <a:ext cx="298383" cy="299889"/>
          </a:xfrm>
          <a:prstGeom prst="mathPlus">
            <a:avLst/>
          </a:prstGeom>
          <a:solidFill>
            <a:srgbClr val="0C2D8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Equal 25"/>
          <p:cNvSpPr/>
          <p:nvPr/>
        </p:nvSpPr>
        <p:spPr bwMode="auto">
          <a:xfrm>
            <a:off x="2359311" y="4041381"/>
            <a:ext cx="353729" cy="243681"/>
          </a:xfrm>
          <a:prstGeom prst="mathEqual">
            <a:avLst/>
          </a:prstGeom>
          <a:solidFill>
            <a:srgbClr val="0C2D8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256371" y="1471089"/>
            <a:ext cx="2408689" cy="116257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 smtClean="0">
                <a:ln>
                  <a:noFill/>
                </a:ln>
                <a:solidFill>
                  <a:srgbClr val="0914F7"/>
                </a:solidFill>
                <a:effectLst/>
                <a:latin typeface="Arial" charset="0"/>
              </a:rPr>
              <a:t>Counselors</a:t>
            </a:r>
            <a:r>
              <a:rPr kumimoji="0" lang="en-US" sz="1200" b="1" i="0" u="none" strike="noStrike" cap="none" normalizeH="0" dirty="0" smtClean="0">
                <a:ln>
                  <a:noFill/>
                </a:ln>
                <a:solidFill>
                  <a:srgbClr val="0914F7"/>
                </a:solidFill>
                <a:effectLst/>
                <a:latin typeface="Arial" charset="0"/>
              </a:rPr>
              <a:t> &amp; Supervisors make decisions to promote applicants to Candidate Status after evaluating their Pre-Candidate Questionnaire info.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5176044" y="2452541"/>
            <a:ext cx="0" cy="508293"/>
          </a:xfrm>
          <a:prstGeom prst="straightConnector1">
            <a:avLst/>
          </a:prstGeom>
          <a:solidFill>
            <a:srgbClr val="0C2D8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7764979" y="4942882"/>
            <a:ext cx="0" cy="531412"/>
          </a:xfrm>
          <a:prstGeom prst="straightConnector1">
            <a:avLst/>
          </a:prstGeom>
          <a:solidFill>
            <a:srgbClr val="0C2D83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6902725" y="5474294"/>
            <a:ext cx="1737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Candidate Kits opened July 1</a:t>
            </a:r>
            <a:endParaRPr lang="en-US" sz="1800" dirty="0"/>
          </a:p>
        </p:txBody>
      </p:sp>
      <p:pic>
        <p:nvPicPr>
          <p:cNvPr id="386070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556" y="2785269"/>
            <a:ext cx="2889250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701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6781800" cy="1371600"/>
          </a:xfrm>
        </p:spPr>
        <p:txBody>
          <a:bodyPr/>
          <a:lstStyle/>
          <a:p>
            <a:r>
              <a:rPr lang="en-US" sz="2800" dirty="0" smtClean="0"/>
              <a:t>Teacher Evaluations &amp;</a:t>
            </a:r>
            <a:br>
              <a:rPr lang="en-US" sz="2800" dirty="0" smtClean="0"/>
            </a:br>
            <a:r>
              <a:rPr lang="en-US" sz="2800" dirty="0" smtClean="0"/>
              <a:t>Letters of Recommendation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1" y="1536700"/>
            <a:ext cx="4762500" cy="4324350"/>
          </a:xfrm>
        </p:spPr>
        <p:txBody>
          <a:bodyPr/>
          <a:lstStyle/>
          <a:p>
            <a:r>
              <a:rPr lang="en-US" sz="1800" dirty="0" smtClean="0"/>
              <a:t>Three </a:t>
            </a:r>
            <a:r>
              <a:rPr lang="en-US" sz="1800" i="1" dirty="0" smtClean="0"/>
              <a:t>required</a:t>
            </a:r>
            <a:r>
              <a:rPr lang="en-US" sz="1800" dirty="0" smtClean="0"/>
              <a:t> teacher evaluations</a:t>
            </a:r>
          </a:p>
          <a:p>
            <a:pPr lvl="1"/>
            <a:r>
              <a:rPr lang="en-US" sz="1800" dirty="0" smtClean="0"/>
              <a:t>Math</a:t>
            </a:r>
          </a:p>
          <a:p>
            <a:pPr lvl="1"/>
            <a:r>
              <a:rPr lang="en-US" sz="1800" dirty="0" smtClean="0"/>
              <a:t>English</a:t>
            </a:r>
          </a:p>
          <a:p>
            <a:pPr lvl="1"/>
            <a:r>
              <a:rPr lang="en-US" sz="1800" dirty="0" smtClean="0"/>
              <a:t>Other (Science or High School Counselor preferred)</a:t>
            </a:r>
          </a:p>
          <a:p>
            <a:pPr lvl="1"/>
            <a:r>
              <a:rPr lang="en-US" sz="1800" dirty="0" smtClean="0"/>
              <a:t>What type of student are you?</a:t>
            </a:r>
          </a:p>
          <a:p>
            <a:pPr lvl="1">
              <a:buNone/>
            </a:pPr>
            <a:endParaRPr lang="en-US" sz="1800" dirty="0" smtClean="0"/>
          </a:p>
          <a:p>
            <a:r>
              <a:rPr lang="en-US" sz="1800" dirty="0" smtClean="0"/>
              <a:t>Three </a:t>
            </a:r>
            <a:r>
              <a:rPr lang="en-US" sz="1800" i="1" dirty="0" smtClean="0"/>
              <a:t>optional</a:t>
            </a:r>
            <a:r>
              <a:rPr lang="en-US" sz="1800" dirty="0" smtClean="0"/>
              <a:t> letters of recommendation	</a:t>
            </a:r>
          </a:p>
          <a:p>
            <a:pPr lvl="1"/>
            <a:r>
              <a:rPr lang="en-US" sz="1800" dirty="0" smtClean="0"/>
              <a:t>Not from family</a:t>
            </a:r>
          </a:p>
          <a:p>
            <a:pPr lvl="1"/>
            <a:r>
              <a:rPr lang="en-US" sz="1800" dirty="0" smtClean="0"/>
              <a:t>Not from teachers that already did evaluations</a:t>
            </a:r>
          </a:p>
          <a:p>
            <a:pPr lvl="1"/>
            <a:r>
              <a:rPr lang="en-US" sz="1800" dirty="0" smtClean="0"/>
              <a:t>What type of person are you?</a:t>
            </a:r>
            <a:endParaRPr lang="en-US" sz="1800" dirty="0"/>
          </a:p>
        </p:txBody>
      </p:sp>
      <p:pic>
        <p:nvPicPr>
          <p:cNvPr id="39014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057400"/>
            <a:ext cx="2528463" cy="2695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191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/>
          <p:cNvPicPr>
            <a:picLocks noChangeAspect="1" noChangeArrowheads="1"/>
          </p:cNvPicPr>
          <p:nvPr/>
        </p:nvPicPr>
        <p:blipFill>
          <a:blip r:embed="rId2" cstate="print"/>
          <a:srcRect l="29487" t="17949" r="30769" b="5698"/>
          <a:stretch>
            <a:fillRect/>
          </a:stretch>
        </p:blipFill>
        <p:spPr bwMode="auto">
          <a:xfrm>
            <a:off x="4860011" y="1636294"/>
            <a:ext cx="3661352" cy="385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00400" y="414010"/>
            <a:ext cx="4604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C2D83"/>
                </a:solidFill>
                <a:latin typeface="+mj-lt"/>
                <a:ea typeface="+mj-ea"/>
                <a:cs typeface="+mj-cs"/>
              </a:rPr>
              <a:t>Rolling Deadline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152400" y="1771984"/>
            <a:ext cx="4495800" cy="3638216"/>
          </a:xfrm>
        </p:spPr>
        <p:txBody>
          <a:bodyPr/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Once an application is promoted to Candidate Status – </a:t>
            </a:r>
            <a:r>
              <a:rPr lang="en-US" sz="2000" dirty="0" smtClean="0">
                <a:solidFill>
                  <a:srgbClr val="FF0000"/>
                </a:solidFill>
              </a:rPr>
              <a:t>4 months </a:t>
            </a:r>
            <a:r>
              <a:rPr lang="en-US" sz="2000" dirty="0" smtClean="0"/>
              <a:t>to complete the application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2000" dirty="0" smtClean="0"/>
              <a:t>Deadlines will be between 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800" dirty="0" smtClean="0"/>
              <a:t>1 November and 31 January</a:t>
            </a:r>
          </a:p>
        </p:txBody>
      </p:sp>
    </p:spTree>
    <p:extLst>
      <p:ext uri="{BB962C8B-B14F-4D97-AF65-F5344CB8AC3E}">
        <p14:creationId xmlns:p14="http://schemas.microsoft.com/office/powerpoint/2010/main" val="191557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/>
          <p:cNvPicPr>
            <a:picLocks noChangeAspect="1" noChangeArrowheads="1"/>
          </p:cNvPicPr>
          <p:nvPr/>
        </p:nvPicPr>
        <p:blipFill>
          <a:blip r:embed="rId2" cstate="print"/>
          <a:srcRect l="29487" t="17949" r="30769" b="5698"/>
          <a:stretch>
            <a:fillRect/>
          </a:stretch>
        </p:blipFill>
        <p:spPr bwMode="auto">
          <a:xfrm>
            <a:off x="1905000" y="457200"/>
            <a:ext cx="5711588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24200" y="1524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C2D83"/>
                </a:solidFill>
                <a:latin typeface="+mj-lt"/>
                <a:ea typeface="+mj-ea"/>
                <a:cs typeface="+mj-cs"/>
              </a:rPr>
              <a:t>The Goal</a:t>
            </a:r>
          </a:p>
        </p:txBody>
      </p:sp>
    </p:spTree>
    <p:extLst>
      <p:ext uri="{BB962C8B-B14F-4D97-AF65-F5344CB8AC3E}">
        <p14:creationId xmlns:p14="http://schemas.microsoft.com/office/powerpoint/2010/main" val="83225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Selections	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774872" y="2520043"/>
            <a:ext cx="29405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none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We Compose </a:t>
            </a:r>
            <a:br>
              <a:rPr lang="en-US" sz="4000" u="none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u="none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Class</a:t>
            </a:r>
            <a:endParaRPr lang="en-US" sz="40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1188" name="Picture 4" descr="Class of 2016 - Swearing In0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648" y="1581150"/>
            <a:ext cx="4072101" cy="27130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lass of 2016 - Inprocessing0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5925" y="3500372"/>
            <a:ext cx="3882942" cy="2587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44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Admissions Measures</a:t>
            </a:r>
            <a:endParaRPr lang="en-US" dirty="0"/>
          </a:p>
        </p:txBody>
      </p:sp>
      <p:pic>
        <p:nvPicPr>
          <p:cNvPr id="39938" name="Picture 2" descr="C:\Documents and Settings\crista.hill\Local Settings\Temporary Internet Files\Content.IE5\I5GZKQ7A\MC900366654[1].wmf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331" y="1611109"/>
            <a:ext cx="1809750" cy="1560512"/>
          </a:xfrm>
          <a:prstGeom prst="rect">
            <a:avLst/>
          </a:prstGeom>
          <a:noFill/>
        </p:spPr>
      </p:pic>
      <p:pic>
        <p:nvPicPr>
          <p:cNvPr id="39939" name="Picture 3" descr="C:\Program Files\Microsoft Office\MEDIA\CAGCAT10\j0301480.wmf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62301" y="1634142"/>
            <a:ext cx="1798637" cy="1338262"/>
          </a:xfrm>
          <a:prstGeom prst="rect">
            <a:avLst/>
          </a:prstGeom>
          <a:noFill/>
        </p:spPr>
      </p:pic>
      <p:pic>
        <p:nvPicPr>
          <p:cNvPr id="39943" name="Picture 7" descr="C:\Documents and Settings\crista.hill\Local Settings\Temporary Internet Files\Content.IE5\LRCCV1R4\MC900174351[1].wmf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71259" y="1552166"/>
            <a:ext cx="1819275" cy="1560513"/>
          </a:xfrm>
          <a:prstGeom prst="rect">
            <a:avLst/>
          </a:prstGeom>
          <a:noFill/>
        </p:spPr>
      </p:pic>
      <p:pic>
        <p:nvPicPr>
          <p:cNvPr id="39944" name="Picture 8" descr="C:\Documents and Settings\crista.hill\Local Settings\Temporary Internet Files\Content.IE5\CLKN3TEN\MC900282020[1].wmf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786" y="4513665"/>
            <a:ext cx="1887538" cy="781050"/>
          </a:xfrm>
          <a:prstGeom prst="rect">
            <a:avLst/>
          </a:prstGeom>
          <a:noFill/>
        </p:spPr>
      </p:pic>
      <p:pic>
        <p:nvPicPr>
          <p:cNvPr id="39947" name="Picture 11" descr="C:\Documents and Settings\crista.hill\Local Settings\Temporary Internet Files\Content.IE5\CLKN3TEN\MC900183218[1].wmf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72846" y="4463862"/>
            <a:ext cx="1817688" cy="1343025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3501744" y="3041375"/>
            <a:ext cx="171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Extracurricular Activities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430618" y="3120886"/>
            <a:ext cx="1997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Selections Panel Holistic Review </a:t>
            </a:r>
            <a:endParaRPr 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35496" y="3289852"/>
            <a:ext cx="176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Academics</a:t>
            </a:r>
            <a:endParaRPr lang="en-US" sz="1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86681" y="5433512"/>
            <a:ext cx="1785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Physically Qualified (CFA)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3569689" y="5695122"/>
            <a:ext cx="1659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Medically Qualified (DoDMERB)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505829" y="5910565"/>
            <a:ext cx="1351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Nomination</a:t>
            </a:r>
            <a:endParaRPr lang="en-US" b="1" dirty="0"/>
          </a:p>
        </p:txBody>
      </p:sp>
      <p:sp>
        <p:nvSpPr>
          <p:cNvPr id="30" name="7-Point Star 29"/>
          <p:cNvSpPr/>
          <p:nvPr/>
        </p:nvSpPr>
        <p:spPr bwMode="auto">
          <a:xfrm>
            <a:off x="1749286" y="1510747"/>
            <a:ext cx="1292088" cy="1113183"/>
          </a:xfrm>
          <a:prstGeom prst="star7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5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0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%</a:t>
            </a:r>
          </a:p>
        </p:txBody>
      </p:sp>
      <p:sp>
        <p:nvSpPr>
          <p:cNvPr id="31" name="7-Point Star 30"/>
          <p:cNvSpPr/>
          <p:nvPr/>
        </p:nvSpPr>
        <p:spPr bwMode="auto">
          <a:xfrm>
            <a:off x="7851912" y="1514059"/>
            <a:ext cx="1292088" cy="1113183"/>
          </a:xfrm>
          <a:prstGeom prst="star7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3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0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%</a:t>
            </a:r>
          </a:p>
        </p:txBody>
      </p:sp>
      <p:sp>
        <p:nvSpPr>
          <p:cNvPr id="32" name="7-Point Star 31"/>
          <p:cNvSpPr/>
          <p:nvPr/>
        </p:nvSpPr>
        <p:spPr bwMode="auto">
          <a:xfrm>
            <a:off x="4793971" y="1495837"/>
            <a:ext cx="1292088" cy="1113183"/>
          </a:xfrm>
          <a:prstGeom prst="star7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/>
              <a:t>2</a:t>
            </a: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0%</a:t>
            </a:r>
          </a:p>
        </p:txBody>
      </p:sp>
      <p:pic>
        <p:nvPicPr>
          <p:cNvPr id="39949" name="Picture 13" descr="C:\Documents and Settings\crista.hill\Local Settings\Temporary Internet Files\Content.IE5\CHIYIYLC\MC900334148[1]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609751" y="4159876"/>
            <a:ext cx="1069059" cy="1488628"/>
          </a:xfrm>
          <a:prstGeom prst="rect">
            <a:avLst/>
          </a:prstGeom>
          <a:noFill/>
        </p:spPr>
      </p:pic>
      <p:sp>
        <p:nvSpPr>
          <p:cNvPr id="35" name="Plus 34"/>
          <p:cNvSpPr/>
          <p:nvPr/>
        </p:nvSpPr>
        <p:spPr bwMode="auto">
          <a:xfrm>
            <a:off x="2421228" y="4700789"/>
            <a:ext cx="914400" cy="914400"/>
          </a:xfrm>
          <a:prstGeom prst="mathPlus">
            <a:avLst/>
          </a:prstGeom>
          <a:solidFill>
            <a:srgbClr val="0C2D8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6" name="Plus 35"/>
          <p:cNvSpPr/>
          <p:nvPr/>
        </p:nvSpPr>
        <p:spPr bwMode="auto">
          <a:xfrm>
            <a:off x="5123645" y="4712200"/>
            <a:ext cx="914400" cy="914400"/>
          </a:xfrm>
          <a:prstGeom prst="mathPlus">
            <a:avLst/>
          </a:prstGeom>
          <a:solidFill>
            <a:srgbClr val="0C2D83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40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Prep/Falcon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0075" y="1524000"/>
            <a:ext cx="7543800" cy="914400"/>
          </a:xfrm>
        </p:spPr>
        <p:txBody>
          <a:bodyPr/>
          <a:lstStyle/>
          <a:p>
            <a:r>
              <a:rPr lang="en-US" sz="1600" dirty="0" smtClean="0"/>
              <a:t>Candidates not selected for a direct appointment, and possibly have a need for additional academic preparation, may still be considered for the USAFA Preparatory School or a Falcon Foundation Scholarship</a:t>
            </a:r>
          </a:p>
          <a:p>
            <a:pPr>
              <a:buNone/>
            </a:pPr>
            <a:endParaRPr lang="en-US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691438" y="6524625"/>
            <a:ext cx="1452562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F7D902-AF90-484E-AC29-F256C8ECE8FD}" type="slidenum">
              <a:rPr lang="en-US" smtClean="0"/>
              <a:pPr>
                <a:defRPr/>
              </a:pPr>
              <a:t>27</a:t>
            </a:fld>
            <a:r>
              <a:rPr lang="en-US" smtClean="0"/>
              <a:t>/7</a:t>
            </a:r>
            <a:endParaRPr lang="en-US" dirty="0"/>
          </a:p>
        </p:txBody>
      </p:sp>
      <p:pic>
        <p:nvPicPr>
          <p:cNvPr id="393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90800"/>
            <a:ext cx="37084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2514600"/>
            <a:ext cx="514350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8975" lvl="1" indent="-282575" algn="l" eaLnBrk="0" hangingPunct="0">
              <a:spcBef>
                <a:spcPct val="20000"/>
              </a:spcBef>
              <a:buClr>
                <a:srgbClr val="0C2D83"/>
              </a:buClr>
              <a:buSzPct val="80000"/>
              <a:buFont typeface="Wingdings" pitchFamily="2" charset="2"/>
              <a:buChar char="n"/>
            </a:pPr>
            <a:r>
              <a:rPr lang="en-US" sz="1200" b="1" u="none" kern="0" dirty="0">
                <a:solidFill>
                  <a:srgbClr val="000000"/>
                </a:solidFill>
                <a:effectLst/>
                <a:latin typeface="Arial"/>
              </a:rPr>
              <a:t>Must be medically and physically </a:t>
            </a:r>
            <a:r>
              <a:rPr lang="en-US" sz="1200" b="1" u="none" kern="0" dirty="0" smtClean="0">
                <a:solidFill>
                  <a:srgbClr val="000000"/>
                </a:solidFill>
                <a:effectLst/>
                <a:latin typeface="Arial"/>
              </a:rPr>
              <a:t>qualified</a:t>
            </a:r>
            <a:endParaRPr lang="en-US" sz="1200" b="1" u="none" kern="0" dirty="0">
              <a:solidFill>
                <a:srgbClr val="000000"/>
              </a:solidFill>
              <a:effectLst/>
              <a:latin typeface="Arial"/>
            </a:endParaRPr>
          </a:p>
          <a:p>
            <a:pPr marL="688975" lvl="1" indent="-282575" algn="l" eaLnBrk="0" hangingPunct="0">
              <a:spcBef>
                <a:spcPct val="20000"/>
              </a:spcBef>
              <a:buClr>
                <a:srgbClr val="0C2D83"/>
              </a:buClr>
              <a:buSzPct val="80000"/>
              <a:buFont typeface="Wingdings" pitchFamily="2" charset="2"/>
              <a:buChar char="n"/>
            </a:pPr>
            <a:r>
              <a:rPr lang="en-US" sz="1200" b="1" u="none" kern="0" dirty="0" smtClean="0">
                <a:solidFill>
                  <a:srgbClr val="000000"/>
                </a:solidFill>
                <a:effectLst/>
                <a:latin typeface="Arial"/>
              </a:rPr>
              <a:t>Nomination not required for entry</a:t>
            </a:r>
            <a:endParaRPr lang="en-US" sz="1200" b="1" u="none" kern="0" dirty="0">
              <a:solidFill>
                <a:srgbClr val="000000"/>
              </a:solidFill>
              <a:effectLst/>
              <a:latin typeface="Arial"/>
            </a:endParaRPr>
          </a:p>
          <a:p>
            <a:pPr marL="688975" lvl="1" indent="-282575" algn="l" eaLnBrk="0" hangingPunct="0">
              <a:spcBef>
                <a:spcPct val="20000"/>
              </a:spcBef>
              <a:buClr>
                <a:srgbClr val="0C2D83"/>
              </a:buClr>
              <a:buSzPct val="80000"/>
              <a:buFont typeface="Wingdings" pitchFamily="2" charset="2"/>
              <a:buChar char="n"/>
            </a:pPr>
            <a:r>
              <a:rPr lang="en-US" sz="1200" b="1" u="none" kern="0" dirty="0" smtClean="0">
                <a:solidFill>
                  <a:srgbClr val="000000"/>
                </a:solidFill>
                <a:effectLst/>
                <a:latin typeface="Arial"/>
              </a:rPr>
              <a:t>All candidates are automatically considered for prep</a:t>
            </a:r>
          </a:p>
          <a:p>
            <a:pPr marL="688975" lvl="1" indent="-282575" algn="l" eaLnBrk="0" hangingPunct="0">
              <a:spcBef>
                <a:spcPct val="20000"/>
              </a:spcBef>
              <a:buClr>
                <a:srgbClr val="0C2D83"/>
              </a:buClr>
              <a:buSzPct val="80000"/>
              <a:buFont typeface="Wingdings" pitchFamily="2" charset="2"/>
              <a:buChar char="n"/>
            </a:pPr>
            <a:r>
              <a:rPr lang="en-US" sz="1200" b="1" u="none" kern="0" dirty="0" smtClean="0">
                <a:solidFill>
                  <a:srgbClr val="000000"/>
                </a:solidFill>
                <a:effectLst/>
                <a:latin typeface="Arial"/>
              </a:rPr>
              <a:t>Successful completion may guarantee entry the following year</a:t>
            </a:r>
            <a:endParaRPr lang="en-US" sz="1200" b="1" u="none" kern="0" dirty="0">
              <a:solidFill>
                <a:srgbClr val="000000"/>
              </a:solidFill>
              <a:effectLst/>
              <a:latin typeface="Arial"/>
            </a:endParaRPr>
          </a:p>
          <a:p>
            <a:pPr marL="285750" lvl="0" indent="-285750" algn="l" eaLnBrk="0" hangingPunct="0">
              <a:spcBef>
                <a:spcPct val="20000"/>
              </a:spcBef>
              <a:buClr>
                <a:srgbClr val="0C2D83"/>
              </a:buClr>
              <a:buSzPct val="80000"/>
            </a:pPr>
            <a:endParaRPr lang="en-US" sz="1200" b="1" u="none" kern="0" dirty="0">
              <a:solidFill>
                <a:srgbClr val="000000"/>
              </a:solidFill>
              <a:effectLst/>
              <a:latin typeface="Arial"/>
            </a:endParaRPr>
          </a:p>
        </p:txBody>
      </p:sp>
      <p:pic>
        <p:nvPicPr>
          <p:cNvPr id="393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3895725"/>
            <a:ext cx="3124200" cy="1780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03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89150" y="133350"/>
            <a:ext cx="7054850" cy="1143000"/>
          </a:xfrm>
        </p:spPr>
        <p:txBody>
          <a:bodyPr/>
          <a:lstStyle/>
          <a:p>
            <a:r>
              <a:rPr lang="en-US" dirty="0" smtClean="0"/>
              <a:t>What are the odds?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3426124" y="1504950"/>
            <a:ext cx="1996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none" dirty="0" smtClean="0"/>
              <a:t>Inquiries—12,526</a:t>
            </a:r>
            <a:endParaRPr lang="en-US" u="none" dirty="0"/>
          </a:p>
        </p:txBody>
      </p:sp>
      <p:grpSp>
        <p:nvGrpSpPr>
          <p:cNvPr id="3" name="Group 53"/>
          <p:cNvGrpSpPr/>
          <p:nvPr/>
        </p:nvGrpSpPr>
        <p:grpSpPr>
          <a:xfrm>
            <a:off x="3159423" y="2182829"/>
            <a:ext cx="2447175" cy="3382779"/>
            <a:chOff x="3159423" y="2182829"/>
            <a:chExt cx="2447175" cy="3382779"/>
          </a:xfrm>
        </p:grpSpPr>
        <p:sp>
          <p:nvSpPr>
            <p:cNvPr id="13" name="TextBox 12"/>
            <p:cNvSpPr txBox="1"/>
            <p:nvPr/>
          </p:nvSpPr>
          <p:spPr>
            <a:xfrm>
              <a:off x="3486150" y="3703477"/>
              <a:ext cx="1819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none" dirty="0" smtClean="0"/>
                <a:t>Offers—1498</a:t>
              </a:r>
              <a:endParaRPr lang="en-US" u="none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86150" y="3075244"/>
              <a:ext cx="1819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none" dirty="0" smtClean="0"/>
                <a:t>Qualified Candidates—2,499</a:t>
              </a:r>
              <a:endParaRPr lang="en-US" u="none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59423" y="2182829"/>
              <a:ext cx="24003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none" dirty="0" smtClean="0"/>
                <a:t>Candidate Pool—6,740</a:t>
              </a:r>
              <a:endParaRPr lang="en-US" u="none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68198" y="4119058"/>
              <a:ext cx="2438400" cy="1446550"/>
            </a:xfrm>
            <a:prstGeom prst="rect">
              <a:avLst/>
            </a:prstGeom>
            <a:noFill/>
            <a:ln>
              <a:solidFill>
                <a:srgbClr val="66CCFF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en-US" u="none" dirty="0" smtClean="0"/>
                <a:t>Admitted Cadets  </a:t>
              </a:r>
              <a:r>
                <a:rPr lang="en-US" u="none" dirty="0" smtClean="0"/>
                <a:t>1,153  </a:t>
              </a:r>
              <a:endParaRPr lang="en-US" u="none" dirty="0" smtClean="0"/>
            </a:p>
            <a:p>
              <a:r>
                <a:rPr lang="en-US" dirty="0" smtClean="0"/>
                <a:t>+</a:t>
              </a:r>
            </a:p>
            <a:p>
              <a:r>
                <a:rPr lang="en-US" u="none" dirty="0" smtClean="0"/>
                <a:t>International Cadets  </a:t>
              </a:r>
              <a:r>
                <a:rPr lang="en-US" u="none" dirty="0" smtClean="0"/>
                <a:t>16</a:t>
              </a:r>
              <a:endParaRPr lang="en-US" u="none" dirty="0" smtClean="0"/>
            </a:p>
            <a:p>
              <a:r>
                <a:rPr lang="en-US" dirty="0" smtClean="0"/>
                <a:t>+</a:t>
              </a:r>
            </a:p>
            <a:p>
              <a:r>
                <a:rPr lang="en-US" sz="1600" b="1" dirty="0" smtClean="0"/>
                <a:t/>
              </a:r>
              <a:br>
                <a:rPr lang="en-US" sz="1600" b="1" dirty="0" smtClean="0"/>
              </a:br>
              <a:r>
                <a:rPr lang="en-US" sz="1600" b="1" dirty="0" smtClean="0"/>
                <a:t>1,168 </a:t>
              </a:r>
              <a:r>
                <a:rPr lang="en-US" sz="1600" b="1" dirty="0" smtClean="0"/>
                <a:t>Entries to 2018</a:t>
              </a:r>
              <a:endParaRPr lang="en-US" sz="1600" b="1" dirty="0"/>
            </a:p>
          </p:txBody>
        </p:sp>
      </p:grpSp>
      <p:grpSp>
        <p:nvGrpSpPr>
          <p:cNvPr id="4" name="Group 55"/>
          <p:cNvGrpSpPr/>
          <p:nvPr/>
        </p:nvGrpSpPr>
        <p:grpSpPr>
          <a:xfrm>
            <a:off x="185738" y="1519756"/>
            <a:ext cx="8292503" cy="2063251"/>
            <a:chOff x="185738" y="1519756"/>
            <a:chExt cx="8292503" cy="2063251"/>
          </a:xfrm>
        </p:grpSpPr>
        <p:sp>
          <p:nvSpPr>
            <p:cNvPr id="20" name="TextBox 19"/>
            <p:cNvSpPr txBox="1"/>
            <p:nvPr/>
          </p:nvSpPr>
          <p:spPr>
            <a:xfrm>
              <a:off x="6658966" y="1519756"/>
              <a:ext cx="18192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Summer Seminar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5738" y="2628900"/>
              <a:ext cx="24812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none" dirty="0" smtClean="0"/>
                <a:t>Preparatory School</a:t>
              </a:r>
            </a:p>
            <a:p>
              <a:r>
                <a:rPr lang="en-US" u="none" dirty="0" smtClean="0"/>
                <a:t>(273 offered - 241 entries) </a:t>
              </a:r>
            </a:p>
            <a:p>
              <a:r>
                <a:rPr lang="en-US" u="none" dirty="0" smtClean="0"/>
                <a:t>Falcon Scholars</a:t>
              </a:r>
            </a:p>
            <a:p>
              <a:r>
                <a:rPr lang="en-US" u="none" dirty="0" smtClean="0"/>
                <a:t>(119 offered - 60 accepted)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6672263" y="1805600"/>
            <a:ext cx="1819275" cy="314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PCQ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58966" y="2516882"/>
            <a:ext cx="23010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Completed Admission File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72262" y="3378521"/>
            <a:ext cx="17927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Academy Board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+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Nominations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+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Medical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flipH="1">
            <a:off x="6600825" y="2166608"/>
            <a:ext cx="1962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Candidate Kit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2266950" y="1630264"/>
            <a:ext cx="1306760" cy="2497119"/>
          </a:xfrm>
          <a:prstGeom prst="straightConnector1">
            <a:avLst/>
          </a:prstGeom>
          <a:solidFill>
            <a:srgbClr val="0C2D83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5226341" y="1619250"/>
            <a:ext cx="1031586" cy="2508133"/>
          </a:xfrm>
          <a:prstGeom prst="straightConnector1">
            <a:avLst/>
          </a:prstGeom>
          <a:solidFill>
            <a:srgbClr val="0C2D83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rot="10800000" flipV="1">
            <a:off x="5422554" y="2328061"/>
            <a:ext cx="1466850" cy="9525"/>
          </a:xfrm>
          <a:prstGeom prst="straightConnector1">
            <a:avLst/>
          </a:prstGeom>
          <a:solidFill>
            <a:srgbClr val="0C2D83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Curved Connector 42"/>
          <p:cNvCxnSpPr>
            <a:endCxn id="23" idx="3"/>
          </p:cNvCxnSpPr>
          <p:nvPr/>
        </p:nvCxnSpPr>
        <p:spPr bwMode="auto">
          <a:xfrm rot="10800000" flipV="1">
            <a:off x="2667001" y="2852256"/>
            <a:ext cx="1217105" cy="253698"/>
          </a:xfrm>
          <a:prstGeom prst="curvedConnector3">
            <a:avLst>
              <a:gd name="adj1" fmla="val 50000"/>
            </a:avLst>
          </a:prstGeom>
          <a:solidFill>
            <a:srgbClr val="0C2D83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 rot="10800000">
            <a:off x="5035532" y="3911086"/>
            <a:ext cx="1857375" cy="9525"/>
          </a:xfrm>
          <a:prstGeom prst="straightConnector1">
            <a:avLst/>
          </a:prstGeom>
          <a:solidFill>
            <a:srgbClr val="0C2D83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2824681" y="2534970"/>
            <a:ext cx="2951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none" dirty="0" smtClean="0">
                <a:solidFill>
                  <a:srgbClr val="FF0000"/>
                </a:solidFill>
              </a:rPr>
              <a:t>Panel Rated Files~3,400</a:t>
            </a:r>
            <a:endParaRPr lang="en-US" u="none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>
            <a:stCxn id="20" idx="1"/>
          </p:cNvCxnSpPr>
          <p:nvPr/>
        </p:nvCxnSpPr>
        <p:spPr bwMode="auto">
          <a:xfrm rot="10800000" flipV="1">
            <a:off x="5504508" y="1673645"/>
            <a:ext cx="1154459" cy="1246"/>
          </a:xfrm>
          <a:prstGeom prst="straightConnector1">
            <a:avLst/>
          </a:prstGeom>
          <a:solidFill>
            <a:srgbClr val="0C2D83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>
            <a:off x="5305425" y="1973655"/>
            <a:ext cx="1864922" cy="36398"/>
          </a:xfrm>
          <a:prstGeom prst="straightConnector1">
            <a:avLst/>
          </a:prstGeom>
          <a:solidFill>
            <a:srgbClr val="0C2D83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rot="10800000" flipV="1">
            <a:off x="5640310" y="2670772"/>
            <a:ext cx="1059255" cy="9054"/>
          </a:xfrm>
          <a:prstGeom prst="straightConnector1">
            <a:avLst/>
          </a:prstGeom>
          <a:solidFill>
            <a:srgbClr val="0C2D83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3489971" y="1856165"/>
            <a:ext cx="1996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none" dirty="0" smtClean="0"/>
              <a:t>Applicants—9052</a:t>
            </a:r>
            <a:endParaRPr lang="en-US" u="none" dirty="0"/>
          </a:p>
        </p:txBody>
      </p:sp>
      <p:sp>
        <p:nvSpPr>
          <p:cNvPr id="5" name="TextBox 4"/>
          <p:cNvSpPr txBox="1"/>
          <p:nvPr/>
        </p:nvSpPr>
        <p:spPr>
          <a:xfrm>
            <a:off x="6257927" y="4953000"/>
            <a:ext cx="2505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65% Direct Entry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4842333"/>
            <a:ext cx="198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14% USAFA </a:t>
            </a:r>
            <a:r>
              <a:rPr lang="en-US" dirty="0" smtClean="0"/>
              <a:t>Prep</a:t>
            </a:r>
          </a:p>
          <a:p>
            <a:endParaRPr lang="en-US" dirty="0" smtClean="0"/>
          </a:p>
          <a:p>
            <a:r>
              <a:rPr lang="en-US" dirty="0" smtClean="0"/>
              <a:t>6% Falcon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83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Timeline</a:t>
            </a:r>
            <a:endParaRPr lang="en-US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30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1676400"/>
            <a:ext cx="7326312" cy="4524376"/>
          </a:xfrm>
          <a:noFill/>
          <a:ln/>
        </p:spPr>
        <p:txBody>
          <a:bodyPr/>
          <a:lstStyle/>
          <a:p>
            <a:pPr marL="342900" indent="-342900"/>
            <a:r>
              <a:rPr lang="en-US" sz="1600" dirty="0" smtClean="0"/>
              <a:t>1 March </a:t>
            </a:r>
            <a:r>
              <a:rPr lang="en-US" sz="1600" dirty="0" smtClean="0">
                <a:solidFill>
                  <a:srgbClr val="0C2D83"/>
                </a:solidFill>
              </a:rPr>
              <a:t>–  Applications for </a:t>
            </a:r>
            <a:r>
              <a:rPr lang="en-US" sz="16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r>
              <a:rPr lang="en-US" sz="1600" dirty="0" smtClean="0">
                <a:solidFill>
                  <a:srgbClr val="0C2D83"/>
                </a:solidFill>
              </a:rPr>
              <a:t> Opened</a:t>
            </a:r>
          </a:p>
          <a:p>
            <a:pPr marL="342900" indent="-342900"/>
            <a:r>
              <a:rPr lang="en-US" sz="1600" dirty="0" smtClean="0"/>
              <a:t>1 July </a:t>
            </a:r>
            <a:r>
              <a:rPr lang="en-US" sz="1600" dirty="0" smtClean="0">
                <a:solidFill>
                  <a:srgbClr val="0C2D83"/>
                </a:solidFill>
              </a:rPr>
              <a:t>–  Re-Applicants may apply</a:t>
            </a:r>
          </a:p>
          <a:p>
            <a:pPr marL="342900" indent="-342900"/>
            <a:r>
              <a:rPr lang="en-US" sz="1600" dirty="0" smtClean="0"/>
              <a:t>1 July </a:t>
            </a:r>
            <a:r>
              <a:rPr lang="en-US" sz="1600" dirty="0" smtClean="0">
                <a:solidFill>
                  <a:srgbClr val="0C2D83"/>
                </a:solidFill>
              </a:rPr>
              <a:t>– Candidate Kits Open.  </a:t>
            </a:r>
            <a:r>
              <a:rPr lang="en-US" sz="1600" i="1" dirty="0" smtClean="0">
                <a:solidFill>
                  <a:srgbClr val="0C2D83"/>
                </a:solidFill>
              </a:rPr>
              <a:t>Individual Deadlines Set</a:t>
            </a:r>
          </a:p>
          <a:p>
            <a:pPr marL="342900" indent="-342900"/>
            <a:r>
              <a:rPr lang="en-US" sz="1600" dirty="0" smtClean="0"/>
              <a:t>31 December </a:t>
            </a:r>
            <a:r>
              <a:rPr lang="en-US" sz="1600" dirty="0" smtClean="0">
                <a:solidFill>
                  <a:srgbClr val="0C2D83"/>
                </a:solidFill>
              </a:rPr>
              <a:t>– Final deadline to apply for Class of </a:t>
            </a:r>
            <a:r>
              <a:rPr lang="en-US" sz="16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</a:p>
          <a:p>
            <a:pPr marL="342900" indent="-342900"/>
            <a:r>
              <a:rPr lang="en-US" sz="1600" dirty="0" smtClean="0"/>
              <a:t>31 January </a:t>
            </a:r>
            <a:r>
              <a:rPr lang="en-US" sz="1600" dirty="0" smtClean="0">
                <a:solidFill>
                  <a:srgbClr val="0C2D83"/>
                </a:solidFill>
              </a:rPr>
              <a:t>– Final deadline to complete file</a:t>
            </a:r>
          </a:p>
          <a:p>
            <a:pPr marL="342900" indent="-342900"/>
            <a:r>
              <a:rPr lang="en-US" sz="1600" dirty="0" smtClean="0"/>
              <a:t>Feb – March </a:t>
            </a:r>
            <a:r>
              <a:rPr lang="en-US" sz="1600" dirty="0" smtClean="0">
                <a:solidFill>
                  <a:srgbClr val="0C2D83"/>
                </a:solidFill>
              </a:rPr>
              <a:t>– Regular Selections</a:t>
            </a:r>
          </a:p>
          <a:p>
            <a:pPr marL="342900" indent="-342900"/>
            <a:r>
              <a:rPr lang="en-US" sz="1600" dirty="0" smtClean="0"/>
              <a:t>March </a:t>
            </a:r>
            <a:r>
              <a:rPr lang="en-US" sz="1600" dirty="0" smtClean="0">
                <a:solidFill>
                  <a:srgbClr val="0C2D83"/>
                </a:solidFill>
              </a:rPr>
              <a:t>– Most Appointment Notifications </a:t>
            </a:r>
          </a:p>
          <a:p>
            <a:pPr marL="342900" indent="-342900"/>
            <a:r>
              <a:rPr lang="en-US" sz="1600" dirty="0" smtClean="0"/>
              <a:t>April </a:t>
            </a:r>
            <a:r>
              <a:rPr lang="en-US" sz="1600" dirty="0" smtClean="0">
                <a:solidFill>
                  <a:srgbClr val="0C2D83"/>
                </a:solidFill>
              </a:rPr>
              <a:t>– Non-Select Notifications </a:t>
            </a:r>
          </a:p>
          <a:p>
            <a:pPr marL="342900" indent="-342900"/>
            <a:r>
              <a:rPr lang="en-US" sz="1600" dirty="0" smtClean="0"/>
              <a:t>April</a:t>
            </a:r>
            <a:r>
              <a:rPr lang="en-US" sz="1600" dirty="0" smtClean="0">
                <a:solidFill>
                  <a:srgbClr val="0C2D83"/>
                </a:solidFill>
              </a:rPr>
              <a:t> – Prep/Falcon Appointment Notifications</a:t>
            </a:r>
          </a:p>
          <a:p>
            <a:pPr marL="342900" indent="-342900"/>
            <a:r>
              <a:rPr lang="en-US" sz="1600" dirty="0" smtClean="0"/>
              <a:t>May</a:t>
            </a:r>
            <a:r>
              <a:rPr lang="en-US" sz="1600" dirty="0" smtClean="0">
                <a:solidFill>
                  <a:srgbClr val="0C2D83"/>
                </a:solidFill>
              </a:rPr>
              <a:t> – Deadline to accept direct appointments</a:t>
            </a:r>
          </a:p>
          <a:p>
            <a:pPr marL="342900" indent="-342900"/>
            <a:r>
              <a:rPr lang="en-US" sz="1600" dirty="0" smtClean="0"/>
              <a:t>June</a:t>
            </a:r>
            <a:r>
              <a:rPr lang="en-US" sz="1600" dirty="0" smtClean="0">
                <a:solidFill>
                  <a:srgbClr val="0C2D83"/>
                </a:solidFill>
              </a:rPr>
              <a:t> – USAFA in-processing</a:t>
            </a:r>
          </a:p>
          <a:p>
            <a:pPr marL="342900" indent="-342900"/>
            <a:r>
              <a:rPr lang="en-US" sz="1600" dirty="0" smtClean="0"/>
              <a:t>July</a:t>
            </a:r>
            <a:r>
              <a:rPr lang="en-US" sz="1600" dirty="0" smtClean="0">
                <a:solidFill>
                  <a:srgbClr val="0C2D83"/>
                </a:solidFill>
              </a:rPr>
              <a:t>– USAFA Prep School begins</a:t>
            </a:r>
            <a:endParaRPr lang="en-US" sz="1600" dirty="0">
              <a:solidFill>
                <a:srgbClr val="0C2D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10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33350"/>
            <a:ext cx="7010400" cy="1143000"/>
          </a:xfrm>
        </p:spPr>
        <p:txBody>
          <a:bodyPr/>
          <a:lstStyle/>
          <a:p>
            <a:r>
              <a:rPr lang="en-US" dirty="0"/>
              <a:t>Admissions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Mission </a:t>
            </a:r>
            <a:r>
              <a:rPr lang="en-US" dirty="0"/>
              <a:t>Statement</a:t>
            </a:r>
            <a:endParaRPr lang="en-US" sz="2800" dirty="0"/>
          </a:p>
        </p:txBody>
      </p:sp>
      <p:sp>
        <p:nvSpPr>
          <p:cNvPr id="264195" name="Rectangle 3"/>
          <p:cNvSpPr>
            <a:spLocks noChangeArrowheads="1"/>
          </p:cNvSpPr>
          <p:nvPr/>
        </p:nvSpPr>
        <p:spPr bwMode="auto">
          <a:xfrm>
            <a:off x="3962400" y="2095499"/>
            <a:ext cx="47148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 eaLnBrk="1" hangingPunct="1"/>
            <a:r>
              <a:rPr lang="en-US" sz="2000" b="1" u="none" dirty="0" smtClean="0">
                <a:solidFill>
                  <a:srgbClr val="0C2D83"/>
                </a:solidFill>
                <a:effectLst/>
              </a:rPr>
              <a:t>The mission of the </a:t>
            </a:r>
            <a:r>
              <a:rPr lang="en-US" sz="2000" b="1" dirty="0" smtClean="0">
                <a:solidFill>
                  <a:srgbClr val="0C2D83"/>
                </a:solidFill>
                <a:effectLst/>
              </a:rPr>
              <a:t>Admissions Office </a:t>
            </a:r>
            <a:r>
              <a:rPr lang="en-US" sz="2000" b="1" u="none" dirty="0" smtClean="0">
                <a:solidFill>
                  <a:srgbClr val="0C2D83"/>
                </a:solidFill>
                <a:effectLst/>
              </a:rPr>
              <a:t>is to seek young men and women who possess the </a:t>
            </a:r>
            <a:r>
              <a:rPr lang="en-US" sz="2000" b="1" dirty="0" smtClean="0">
                <a:solidFill>
                  <a:srgbClr val="FF0000"/>
                </a:solidFill>
              </a:rPr>
              <a:t>attributes and motivation to successfully complete the Academy experience</a:t>
            </a:r>
            <a:r>
              <a:rPr lang="en-US" sz="2000" b="1" u="none" dirty="0">
                <a:solidFill>
                  <a:srgbClr val="FF0000"/>
                </a:solidFill>
                <a:effectLst/>
              </a:rPr>
              <a:t>.</a:t>
            </a:r>
          </a:p>
        </p:txBody>
      </p:sp>
      <p:pic>
        <p:nvPicPr>
          <p:cNvPr id="175106" name="Picture 2" descr="C:\Users\William.Preston\Downloads\944120_10200961308933373_213770169_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5" t="9850" r="18211"/>
          <a:stretch/>
        </p:blipFill>
        <p:spPr bwMode="auto">
          <a:xfrm>
            <a:off x="615142" y="1712421"/>
            <a:ext cx="3607722" cy="3949931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471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8768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and Answers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Line 2"/>
          <p:cNvSpPr>
            <a:spLocks noChangeShapeType="1"/>
          </p:cNvSpPr>
          <p:nvPr/>
        </p:nvSpPr>
        <p:spPr bwMode="auto">
          <a:xfrm>
            <a:off x="382588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US" sz="2000" u="none">
              <a:solidFill>
                <a:srgbClr val="000000"/>
              </a:solidFill>
              <a:effectLst/>
              <a:latin typeface="Arial" pitchFamily="34" charset="0"/>
            </a:endParaRP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296988" y="6521450"/>
            <a:ext cx="6553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i="1" u="none">
                <a:solidFill>
                  <a:srgbClr val="000000"/>
                </a:solidFill>
                <a:effectLst/>
                <a:latin typeface="Century Schoolbook" pitchFamily="18" charset="0"/>
              </a:rPr>
              <a:t>I n t e g r i t y  -  S e r v i c e  -  E x c e l l e n c e</a:t>
            </a:r>
          </a:p>
        </p:txBody>
      </p:sp>
      <p:pic>
        <p:nvPicPr>
          <p:cNvPr id="143364" name="Picture 4" descr="usafase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7325" y="1485900"/>
            <a:ext cx="3698875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Line 5"/>
          <p:cNvSpPr>
            <a:spLocks noChangeShapeType="1"/>
          </p:cNvSpPr>
          <p:nvPr/>
        </p:nvSpPr>
        <p:spPr bwMode="auto">
          <a:xfrm>
            <a:off x="393700" y="407988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US" sz="2000" u="none">
              <a:solidFill>
                <a:srgbClr val="00000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33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Holistic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524000"/>
            <a:ext cx="4305300" cy="4787900"/>
          </a:xfrm>
        </p:spPr>
        <p:txBody>
          <a:bodyPr/>
          <a:lstStyle/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What is it?</a:t>
            </a:r>
          </a:p>
          <a:p>
            <a:pPr lvl="1"/>
            <a:r>
              <a:rPr lang="en-US" sz="1600" dirty="0" smtClean="0"/>
              <a:t>A look at the entire record to piece the parts together</a:t>
            </a:r>
          </a:p>
          <a:p>
            <a:pPr lvl="1"/>
            <a:r>
              <a:rPr lang="en-US" sz="1600" dirty="0" smtClean="0"/>
              <a:t>Understanding if the candidate has the characteristics to develop into an officer of character</a:t>
            </a:r>
          </a:p>
          <a:p>
            <a:pPr lvl="1"/>
            <a:r>
              <a:rPr lang="en-US" sz="1600" dirty="0" smtClean="0"/>
              <a:t>Taking an educated guess on the likelihood that a candidate can complete one of the Academy’s programs</a:t>
            </a:r>
          </a:p>
          <a:p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Evaluation Factors</a:t>
            </a:r>
          </a:p>
          <a:p>
            <a:pPr lvl="1"/>
            <a:r>
              <a:rPr lang="en-US" sz="1600" dirty="0" smtClean="0"/>
              <a:t>Academic Achievement, Quality, and Potential</a:t>
            </a:r>
          </a:p>
          <a:p>
            <a:pPr lvl="1"/>
            <a:r>
              <a:rPr lang="en-US" sz="1600" dirty="0" smtClean="0"/>
              <a:t>Physical Qualifications</a:t>
            </a:r>
          </a:p>
          <a:p>
            <a:pPr lvl="1"/>
            <a:r>
              <a:rPr lang="en-US" sz="1600" dirty="0" smtClean="0"/>
              <a:t>Personal Characteristics and Attributes</a:t>
            </a:r>
          </a:p>
          <a:p>
            <a:pPr lvl="1"/>
            <a:r>
              <a:rPr lang="en-US" sz="1600" dirty="0" smtClean="0"/>
              <a:t>Leadership &amp; Character</a:t>
            </a:r>
          </a:p>
          <a:p>
            <a:pPr lvl="1">
              <a:buNone/>
            </a:pP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" r="4846"/>
          <a:stretch/>
        </p:blipFill>
        <p:spPr>
          <a:xfrm>
            <a:off x="5234984" y="2286000"/>
            <a:ext cx="3461341" cy="2628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3987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722723" y="162226"/>
            <a:ext cx="705485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Academic Composite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9" name="Picture 22" descr="MCj03825780000[1]">
            <a:hlinkClick r:id="rId3" action="ppaction://hlinksldjump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60270" y="4173565"/>
            <a:ext cx="2047034" cy="2047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30"/>
          <p:cNvGrpSpPr>
            <a:grpSpLocks/>
          </p:cNvGrpSpPr>
          <p:nvPr/>
        </p:nvGrpSpPr>
        <p:grpSpPr bwMode="auto">
          <a:xfrm>
            <a:off x="377692" y="1493838"/>
            <a:ext cx="2335348" cy="2425700"/>
            <a:chOff x="248" y="1152"/>
            <a:chExt cx="1088" cy="1528"/>
          </a:xfrm>
        </p:grpSpPr>
        <p:sp>
          <p:nvSpPr>
            <p:cNvPr id="231430" name="AutoShape 6">
              <a:hlinkClick r:id="rId5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88" y="1152"/>
              <a:ext cx="1048" cy="1528"/>
            </a:xfrm>
            <a:prstGeom prst="homePlate">
              <a:avLst>
                <a:gd name="adj" fmla="val 33333"/>
              </a:avLst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1440" name="Rectangle 16"/>
            <p:cNvSpPr>
              <a:spLocks noChangeArrowheads="1"/>
            </p:cNvSpPr>
            <p:nvPr/>
          </p:nvSpPr>
          <p:spPr bwMode="auto">
            <a:xfrm>
              <a:off x="248" y="1152"/>
              <a:ext cx="962" cy="65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l"/>
              <a:r>
                <a:rPr lang="en-US" sz="16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Prior Academic</a:t>
              </a:r>
              <a:endParaRPr lang="en-US" sz="1600" b="1" dirty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l"/>
              <a:r>
                <a:rPr lang="en-US" sz="16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Record </a:t>
              </a:r>
              <a:r>
                <a:rPr lang="en-US" sz="12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/>
              </a:r>
              <a:br>
                <a:rPr lang="en-US" sz="12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</a:br>
              <a:r>
                <a:rPr lang="en-US" sz="12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(</a:t>
              </a:r>
              <a:r>
                <a:rPr lang="en-US" sz="11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GPA + Class Rank + Rigor)</a:t>
              </a:r>
            </a:p>
            <a:p>
              <a:pPr algn="l"/>
              <a:r>
                <a:rPr lang="en-US" sz="11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18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               </a:t>
              </a:r>
              <a:endParaRPr lang="en-US" sz="1800" b="1" dirty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231441" name="Rectangle 17">
              <a:hlinkClick r:id="rId6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288" y="1728"/>
              <a:ext cx="770" cy="4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Verbal  </a:t>
              </a:r>
              <a:r>
                <a:rPr lang="en-US" sz="12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ACT&gt;23</a:t>
              </a:r>
              <a:endParaRPr lang="en-US" sz="1200" b="1" dirty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l"/>
              <a:r>
                <a:rPr lang="en-US" sz="18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EBRW</a:t>
              </a:r>
              <a:r>
                <a:rPr lang="en-US" sz="18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 </a:t>
              </a:r>
              <a:r>
                <a:rPr lang="en-US" sz="12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SAT&gt;530</a:t>
              </a:r>
              <a:endParaRPr lang="en-US" sz="1200" b="1" dirty="0">
                <a:solidFill>
                  <a:srgbClr val="0C2D83"/>
                </a:solidFill>
              </a:endParaRPr>
            </a:p>
          </p:txBody>
        </p:sp>
        <p:sp>
          <p:nvSpPr>
            <p:cNvPr id="231442" name="Rectangle 18"/>
            <p:cNvSpPr>
              <a:spLocks noChangeArrowheads="1"/>
            </p:cNvSpPr>
            <p:nvPr/>
          </p:nvSpPr>
          <p:spPr bwMode="auto">
            <a:xfrm>
              <a:off x="300" y="2183"/>
              <a:ext cx="1018" cy="4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square" lIns="90488" tIns="44450" rIns="90488" bIns="44450">
              <a:spAutoFit/>
            </a:bodyPr>
            <a:lstStyle/>
            <a:p>
              <a:pPr algn="l"/>
              <a:r>
                <a:rPr lang="en-US" sz="18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Math   </a:t>
              </a:r>
              <a:r>
                <a:rPr lang="en-US" sz="12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ACT&gt;23</a:t>
              </a:r>
              <a:endParaRPr lang="en-US" sz="1200" b="1" dirty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  <a:p>
              <a:pPr algn="l"/>
              <a:r>
                <a:rPr lang="en-US" sz="18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Math  </a:t>
              </a:r>
              <a:r>
                <a:rPr lang="en-US" sz="18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1200" b="1" dirty="0" smtClean="0">
                  <a:solidFill>
                    <a:srgbClr val="0C2D8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SAT&gt;530</a:t>
              </a:r>
              <a:endParaRPr lang="en-US" sz="1800" b="1" dirty="0">
                <a:solidFill>
                  <a:srgbClr val="0C2D83"/>
                </a:solidFill>
              </a:endParaRPr>
            </a:p>
          </p:txBody>
        </p:sp>
        <p:sp>
          <p:nvSpPr>
            <p:cNvPr id="231443" name="Line 19"/>
            <p:cNvSpPr>
              <a:spLocks noChangeShapeType="1"/>
            </p:cNvSpPr>
            <p:nvPr/>
          </p:nvSpPr>
          <p:spPr bwMode="auto">
            <a:xfrm>
              <a:off x="288" y="1716"/>
              <a:ext cx="92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1444" name="Line 20"/>
            <p:cNvSpPr>
              <a:spLocks noChangeShapeType="1"/>
            </p:cNvSpPr>
            <p:nvPr/>
          </p:nvSpPr>
          <p:spPr bwMode="auto">
            <a:xfrm flipV="1">
              <a:off x="300" y="2166"/>
              <a:ext cx="898" cy="1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Rectangle 34"/>
          <p:cNvSpPr/>
          <p:nvPr/>
        </p:nvSpPr>
        <p:spPr bwMode="auto">
          <a:xfrm>
            <a:off x="4144879" y="4572000"/>
            <a:ext cx="2644941" cy="43071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strike="noStrike" cap="none" normalizeH="0" baseline="0" dirty="0" smtClean="0">
                <a:ln>
                  <a:noFill/>
                </a:ln>
                <a:solidFill>
                  <a:srgbClr val="050F8B"/>
                </a:solidFill>
                <a:latin typeface="Arial" charset="0"/>
              </a:rPr>
              <a:t> </a:t>
            </a:r>
            <a:r>
              <a:rPr kumimoji="0" lang="en-US" sz="2000" b="0" i="0" strike="noStrike" cap="none" normalizeH="0" baseline="0" dirty="0" smtClean="0">
                <a:ln>
                  <a:noFill/>
                </a:ln>
                <a:solidFill>
                  <a:srgbClr val="050F8B"/>
                </a:solidFill>
                <a:latin typeface="Arial" charset="0"/>
              </a:rPr>
              <a:t>Levels</a:t>
            </a:r>
          </a:p>
        </p:txBody>
      </p:sp>
      <p:sp>
        <p:nvSpPr>
          <p:cNvPr id="6" name="Rectangle 5"/>
          <p:cNvSpPr/>
          <p:nvPr/>
        </p:nvSpPr>
        <p:spPr>
          <a:xfrm>
            <a:off x="3089408" y="1554475"/>
            <a:ext cx="559227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en-US" sz="1800" u="none" dirty="0"/>
              <a:t>Admissions will evaluate </a:t>
            </a:r>
            <a:r>
              <a:rPr lang="en-US" sz="1800" u="none" dirty="0" smtClean="0"/>
              <a:t>the </a:t>
            </a:r>
            <a:r>
              <a:rPr lang="en-US" sz="1800" u="none" dirty="0"/>
              <a:t>transcript and recalculate </a:t>
            </a:r>
            <a:r>
              <a:rPr lang="en-US" sz="1800" u="none" dirty="0" smtClean="0"/>
              <a:t>the </a:t>
            </a:r>
            <a:r>
              <a:rPr lang="en-US" sz="1800" u="none" dirty="0"/>
              <a:t>GPA</a:t>
            </a:r>
          </a:p>
          <a:p>
            <a:pPr marL="742950" lvl="1" indent="-285750" algn="l">
              <a:buFont typeface="Arial" pitchFamily="34" charset="0"/>
              <a:buChar char="•"/>
            </a:pPr>
            <a:r>
              <a:rPr lang="en-US" sz="1600" u="none" dirty="0"/>
              <a:t>Additional weight for Advanced Placement, International Baccalaureate, and Dual Credit</a:t>
            </a:r>
          </a:p>
          <a:p>
            <a:pPr marL="742950" lvl="1" indent="-285750" algn="l">
              <a:buFont typeface="Arial" pitchFamily="34" charset="0"/>
              <a:buChar char="•"/>
            </a:pPr>
            <a:r>
              <a:rPr lang="en-US" sz="1600" u="none" dirty="0"/>
              <a:t>Additional weight for Honors courses, but less than above</a:t>
            </a: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u="none" dirty="0"/>
              <a:t>Non-academic courses are not calculated in </a:t>
            </a:r>
            <a:r>
              <a:rPr lang="en-US" sz="1800" u="none" dirty="0" smtClean="0"/>
              <a:t>GPA</a:t>
            </a:r>
            <a:endParaRPr lang="en-US" sz="1800" u="none" dirty="0"/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u="none" dirty="0"/>
              <a:t>The recalculated GPA and </a:t>
            </a:r>
            <a:r>
              <a:rPr lang="en-US" sz="1800" u="none" dirty="0" smtClean="0"/>
              <a:t>SAT/ACT test </a:t>
            </a:r>
            <a:r>
              <a:rPr lang="en-US" sz="1800" u="none" dirty="0"/>
              <a:t>scores will be combined for an overall academic composite</a:t>
            </a:r>
          </a:p>
        </p:txBody>
      </p:sp>
      <p:sp>
        <p:nvSpPr>
          <p:cNvPr id="2" name="Rectangle 1"/>
          <p:cNvSpPr/>
          <p:nvPr/>
        </p:nvSpPr>
        <p:spPr>
          <a:xfrm>
            <a:off x="3599547" y="510540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en-US" u="none" dirty="0">
                <a:solidFill>
                  <a:srgbClr val="0C2D83"/>
                </a:solidFill>
                <a:effectLst/>
              </a:rPr>
              <a:t>Academic Record =    Top </a:t>
            </a:r>
            <a:r>
              <a:rPr lang="en-US" b="1" u="none" dirty="0">
                <a:solidFill>
                  <a:srgbClr val="0C2D83"/>
                </a:solidFill>
                <a:effectLst/>
              </a:rPr>
              <a:t>20%</a:t>
            </a:r>
          </a:p>
          <a:p>
            <a:pPr algn="l" eaLnBrk="0" hangingPunct="0">
              <a:defRPr/>
            </a:pPr>
            <a:r>
              <a:rPr lang="en-US" u="none" dirty="0" smtClean="0">
                <a:solidFill>
                  <a:srgbClr val="0C2D83"/>
                </a:solidFill>
                <a:effectLst/>
              </a:rPr>
              <a:t>EBRW/Reading </a:t>
            </a:r>
            <a:r>
              <a:rPr lang="en-US" u="none" dirty="0">
                <a:solidFill>
                  <a:srgbClr val="0C2D83"/>
                </a:solidFill>
                <a:effectLst/>
              </a:rPr>
              <a:t>=       </a:t>
            </a:r>
            <a:r>
              <a:rPr lang="en-US" b="1" u="none" dirty="0">
                <a:solidFill>
                  <a:srgbClr val="0C2D83"/>
                </a:solidFill>
                <a:effectLst/>
              </a:rPr>
              <a:t>600-680</a:t>
            </a:r>
            <a:r>
              <a:rPr lang="en-US" u="none" dirty="0">
                <a:solidFill>
                  <a:srgbClr val="0C2D83"/>
                </a:solidFill>
                <a:effectLst/>
              </a:rPr>
              <a:t> SAT or </a:t>
            </a:r>
            <a:r>
              <a:rPr lang="en-US" b="1" u="none" dirty="0">
                <a:solidFill>
                  <a:srgbClr val="0C2D83"/>
                </a:solidFill>
                <a:effectLst/>
              </a:rPr>
              <a:t>27-32</a:t>
            </a:r>
            <a:r>
              <a:rPr lang="en-US" u="none" dirty="0">
                <a:solidFill>
                  <a:srgbClr val="0C2D83"/>
                </a:solidFill>
                <a:effectLst/>
              </a:rPr>
              <a:t> ACT </a:t>
            </a:r>
          </a:p>
          <a:p>
            <a:pPr algn="l" eaLnBrk="0" hangingPunct="0">
              <a:defRPr/>
            </a:pPr>
            <a:r>
              <a:rPr lang="en-US" u="none" dirty="0" smtClean="0">
                <a:solidFill>
                  <a:srgbClr val="0C2D83"/>
                </a:solidFill>
                <a:effectLst/>
              </a:rPr>
              <a:t>Math</a:t>
            </a:r>
            <a:r>
              <a:rPr lang="en-US" u="none" dirty="0" smtClean="0">
                <a:solidFill>
                  <a:srgbClr val="0C2D83"/>
                </a:solidFill>
                <a:effectLst/>
              </a:rPr>
              <a:t>/</a:t>
            </a:r>
            <a:r>
              <a:rPr lang="en-US" u="none" dirty="0" err="1" smtClean="0">
                <a:solidFill>
                  <a:srgbClr val="0C2D83"/>
                </a:solidFill>
                <a:effectLst/>
              </a:rPr>
              <a:t>Sci</a:t>
            </a:r>
            <a:r>
              <a:rPr lang="en-US" u="none" dirty="0" smtClean="0">
                <a:solidFill>
                  <a:srgbClr val="0C2D83"/>
                </a:solidFill>
                <a:effectLst/>
              </a:rPr>
              <a:t> </a:t>
            </a:r>
            <a:r>
              <a:rPr lang="en-US" u="none" dirty="0">
                <a:solidFill>
                  <a:srgbClr val="0C2D83"/>
                </a:solidFill>
                <a:effectLst/>
              </a:rPr>
              <a:t>Reasoning = </a:t>
            </a:r>
            <a:r>
              <a:rPr lang="en-US" b="1" u="none" dirty="0">
                <a:solidFill>
                  <a:srgbClr val="0C2D83"/>
                </a:solidFill>
                <a:effectLst/>
              </a:rPr>
              <a:t>630-700</a:t>
            </a:r>
            <a:r>
              <a:rPr lang="en-US" u="none" dirty="0">
                <a:solidFill>
                  <a:srgbClr val="0C2D83"/>
                </a:solidFill>
                <a:effectLst/>
              </a:rPr>
              <a:t> SAT or </a:t>
            </a:r>
            <a:r>
              <a:rPr lang="en-US" b="1" u="none" dirty="0">
                <a:solidFill>
                  <a:srgbClr val="0C2D83"/>
                </a:solidFill>
                <a:effectLst/>
              </a:rPr>
              <a:t>28-33</a:t>
            </a:r>
            <a:r>
              <a:rPr lang="en-US" u="none" dirty="0">
                <a:solidFill>
                  <a:srgbClr val="0C2D83"/>
                </a:solidFill>
                <a:effectLst/>
              </a:rPr>
              <a:t> ACT</a:t>
            </a:r>
            <a:r>
              <a:rPr lang="en-US" sz="1200" u="none" dirty="0">
                <a:solidFill>
                  <a:srgbClr val="0C2D83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339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Preparation Standardized Tests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3468"/>
            <a:ext cx="4572000" cy="4498731"/>
          </a:xfrm>
        </p:spPr>
        <p:txBody>
          <a:bodyPr/>
          <a:lstStyle/>
          <a:p>
            <a:r>
              <a:rPr lang="en-US" sz="2000" dirty="0" smtClean="0"/>
              <a:t>Take tests early and often</a:t>
            </a:r>
          </a:p>
          <a:p>
            <a:endParaRPr lang="en-US" sz="2000" dirty="0" smtClean="0"/>
          </a:p>
          <a:p>
            <a:r>
              <a:rPr lang="en-US" sz="2000" dirty="0"/>
              <a:t>We accept the highest score from each category (super score)</a:t>
            </a:r>
          </a:p>
          <a:p>
            <a:endParaRPr lang="en-US" sz="2000" dirty="0"/>
          </a:p>
          <a:p>
            <a:r>
              <a:rPr lang="en-US" sz="2000" dirty="0" smtClean="0"/>
              <a:t>Have official scores sent directly to USAFA NLT Jan 31</a:t>
            </a:r>
          </a:p>
          <a:p>
            <a:endParaRPr lang="en-US" sz="2000" dirty="0" smtClean="0"/>
          </a:p>
          <a:p>
            <a:r>
              <a:rPr lang="en-US" sz="2000" dirty="0" smtClean="0"/>
              <a:t>The New SAT will be evaluated separately from the previous SAT</a:t>
            </a:r>
            <a:endParaRPr lang="en-US" dirty="0" smtClean="0"/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3261">
            <a:off x="5181600" y="3276600"/>
            <a:ext cx="3293928" cy="22381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6738"/>
            <a:ext cx="1650794" cy="1625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2825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Physically Qualified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1676400"/>
            <a:ext cx="5121476" cy="3093052"/>
          </a:xfrm>
        </p:spPr>
        <p:txBody>
          <a:bodyPr/>
          <a:lstStyle/>
          <a:p>
            <a:r>
              <a:rPr lang="en-US" sz="1400" dirty="0" smtClean="0"/>
              <a:t>Candidate Fitness Assessment  (</a:t>
            </a:r>
            <a:r>
              <a:rPr lang="en-US" sz="1400" dirty="0" smtClean="0">
                <a:solidFill>
                  <a:srgbClr val="00B0F0"/>
                </a:solidFill>
              </a:rPr>
              <a:t>CFA</a:t>
            </a:r>
            <a:r>
              <a:rPr lang="en-US" sz="1400" dirty="0" smtClean="0"/>
              <a:t>)</a:t>
            </a:r>
          </a:p>
          <a:p>
            <a:pPr lvl="1"/>
            <a:r>
              <a:rPr lang="en-US" sz="1400" dirty="0" smtClean="0"/>
              <a:t>Six events done in succession</a:t>
            </a:r>
          </a:p>
          <a:p>
            <a:pPr lvl="2"/>
            <a:r>
              <a:rPr lang="en-US" sz="1200" dirty="0" smtClean="0"/>
              <a:t>Basketball throw  </a:t>
            </a:r>
          </a:p>
          <a:p>
            <a:pPr lvl="2"/>
            <a:r>
              <a:rPr lang="en-US" sz="1200" dirty="0" smtClean="0"/>
              <a:t>Pull-ups*  </a:t>
            </a:r>
          </a:p>
          <a:p>
            <a:pPr lvl="2"/>
            <a:r>
              <a:rPr lang="en-US" sz="1200" dirty="0" smtClean="0"/>
              <a:t>Shuttle Run </a:t>
            </a:r>
          </a:p>
          <a:p>
            <a:pPr lvl="2"/>
            <a:r>
              <a:rPr lang="en-US" sz="1200" dirty="0" smtClean="0"/>
              <a:t>Sit-ups  </a:t>
            </a:r>
          </a:p>
          <a:p>
            <a:pPr lvl="2"/>
            <a:r>
              <a:rPr lang="en-US" sz="1200" dirty="0" smtClean="0"/>
              <a:t>Push-ups  </a:t>
            </a:r>
          </a:p>
          <a:p>
            <a:pPr lvl="2"/>
            <a:r>
              <a:rPr lang="en-US" sz="1200" dirty="0" smtClean="0"/>
              <a:t>Mile run  </a:t>
            </a:r>
            <a:endParaRPr lang="en-US" sz="1200" dirty="0"/>
          </a:p>
          <a:p>
            <a:pPr marL="803275" lvl="2" indent="0">
              <a:buNone/>
            </a:pPr>
            <a:endParaRPr lang="en-US" sz="1400" dirty="0" smtClean="0"/>
          </a:p>
          <a:p>
            <a:r>
              <a:rPr lang="en-US" sz="1400" dirty="0" smtClean="0"/>
              <a:t>Automatic re-test authorized for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failure.  </a:t>
            </a:r>
          </a:p>
          <a:p>
            <a:r>
              <a:rPr lang="en-US" sz="1400" dirty="0" smtClean="0"/>
              <a:t>DQ for 2</a:t>
            </a:r>
            <a:r>
              <a:rPr lang="en-US" sz="1400" baseline="30000" dirty="0" smtClean="0"/>
              <a:t>nd</a:t>
            </a:r>
            <a:r>
              <a:rPr lang="en-US" sz="1400" dirty="0" smtClean="0"/>
              <a:t> failure to meet CFA standards</a:t>
            </a:r>
          </a:p>
        </p:txBody>
      </p:sp>
      <p:pic>
        <p:nvPicPr>
          <p:cNvPr id="1229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9" y="1449219"/>
            <a:ext cx="3773487" cy="271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76750"/>
            <a:ext cx="2513136" cy="1675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19211" r="16250" b="1393"/>
          <a:stretch/>
        </p:blipFill>
        <p:spPr>
          <a:xfrm>
            <a:off x="1447800" y="4088706"/>
            <a:ext cx="1876237" cy="2063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 bwMode="auto">
          <a:xfrm>
            <a:off x="304800" y="4343400"/>
            <a:ext cx="1066800" cy="381000"/>
          </a:xfrm>
          <a:prstGeom prst="rect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Practice</a:t>
            </a:r>
            <a:endParaRPr kumimoji="0" lang="en-US" sz="16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5400000">
            <a:off x="7586232" y="5043918"/>
            <a:ext cx="1534446" cy="40011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none" dirty="0" smtClean="0"/>
              <a:t>Practice</a:t>
            </a:r>
            <a:endParaRPr lang="en-US" sz="2000" b="1" u="none" dirty="0"/>
          </a:p>
        </p:txBody>
      </p:sp>
      <p:sp>
        <p:nvSpPr>
          <p:cNvPr id="8" name="TextBox 7"/>
          <p:cNvSpPr txBox="1"/>
          <p:nvPr/>
        </p:nvSpPr>
        <p:spPr>
          <a:xfrm>
            <a:off x="2895600" y="4720739"/>
            <a:ext cx="2252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none" dirty="0" smtClean="0">
                <a:solidFill>
                  <a:srgbClr val="7030A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Practice</a:t>
            </a:r>
            <a:endParaRPr lang="en-US" sz="4400" u="none" dirty="0">
              <a:solidFill>
                <a:srgbClr val="7030A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 rot="18827968">
            <a:off x="164384" y="2108806"/>
            <a:ext cx="2138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none" dirty="0" smtClean="0">
                <a:solidFill>
                  <a:schemeClr val="bg1">
                    <a:lumMod val="95000"/>
                  </a:schemeClr>
                </a:solidFill>
                <a:latin typeface="Broadway" panose="04040905080B02020502" pitchFamily="82" charset="0"/>
              </a:rPr>
              <a:t>PRACTICE</a:t>
            </a:r>
            <a:endParaRPr lang="en-US" sz="2800" u="none" dirty="0">
              <a:solidFill>
                <a:schemeClr val="bg1">
                  <a:lumMod val="95000"/>
                </a:schemeClr>
              </a:solidFill>
              <a:latin typeface="Broadway" panose="04040905080B02020502" pitchFamily="82" charset="0"/>
            </a:endParaRPr>
          </a:p>
        </p:txBody>
      </p:sp>
      <p:sp>
        <p:nvSpPr>
          <p:cNvPr id="10" name="Isosceles Triangle 9"/>
          <p:cNvSpPr/>
          <p:nvPr/>
        </p:nvSpPr>
        <p:spPr bwMode="auto">
          <a:xfrm rot="19701149">
            <a:off x="6319505" y="2017631"/>
            <a:ext cx="2705832" cy="1219200"/>
          </a:xfrm>
          <a:prstGeom prst="triangle">
            <a:avLst/>
          </a:prstGeom>
          <a:solidFill>
            <a:srgbClr val="FFC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sng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PRACTICE</a:t>
            </a:r>
            <a:endParaRPr kumimoji="0" lang="en-US" sz="1400" b="1" i="0" u="sng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2626793">
            <a:off x="1289729" y="3073576"/>
            <a:ext cx="63820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u="none" dirty="0" smtClean="0">
                <a:solidFill>
                  <a:srgbClr val="C00000"/>
                </a:solidFill>
                <a:latin typeface="Cooper Black" panose="0208090404030B020404" pitchFamily="18" charset="0"/>
              </a:rPr>
              <a:t>PRACTICE</a:t>
            </a:r>
            <a:endParaRPr lang="en-US" sz="8800" u="none" dirty="0">
              <a:solidFill>
                <a:srgbClr val="C000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18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25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250"/>
                            </p:stCondLst>
                            <p:childTnLst>
                              <p:par>
                                <p:cTn id="2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/>
      <p:bldP spid="9" grpId="0"/>
      <p:bldP spid="10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Competitive Levels For Direct Entry</a:t>
            </a:r>
          </a:p>
        </p:txBody>
      </p:sp>
      <p:pic>
        <p:nvPicPr>
          <p:cNvPr id="4103" name="Picture 5" descr="PE03254_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492875" y="1603375"/>
            <a:ext cx="1406525" cy="1268413"/>
          </a:xfrm>
        </p:spPr>
      </p:pic>
      <p:sp>
        <p:nvSpPr>
          <p:cNvPr id="227332" name="Rectangle 4"/>
          <p:cNvSpPr>
            <a:spLocks noChangeArrowheads="1"/>
          </p:cNvSpPr>
          <p:nvPr/>
        </p:nvSpPr>
        <p:spPr bwMode="auto">
          <a:xfrm>
            <a:off x="457200" y="1801813"/>
            <a:ext cx="8161338" cy="43370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eaLnBrk="0" hangingPunct="0">
              <a:defRPr/>
            </a:pPr>
            <a:r>
              <a:rPr lang="en-US" sz="2000" u="none" dirty="0">
                <a:solidFill>
                  <a:srgbClr val="0C2D83"/>
                </a:solidFill>
                <a:effectLst/>
              </a:rPr>
              <a:t>Academic Record = </a:t>
            </a:r>
            <a:r>
              <a:rPr lang="en-US" sz="2000" u="none" dirty="0" smtClean="0">
                <a:solidFill>
                  <a:srgbClr val="0C2D83"/>
                </a:solidFill>
                <a:effectLst/>
              </a:rPr>
              <a:t>   Top </a:t>
            </a:r>
            <a:r>
              <a:rPr lang="en-US" sz="2000" b="1" u="none" dirty="0">
                <a:solidFill>
                  <a:srgbClr val="0C2D83"/>
                </a:solidFill>
                <a:effectLst/>
              </a:rPr>
              <a:t>20%</a:t>
            </a:r>
          </a:p>
          <a:p>
            <a:pPr algn="l" eaLnBrk="0" hangingPunct="0">
              <a:defRPr/>
            </a:pPr>
            <a:r>
              <a:rPr lang="en-US" sz="2000" u="none" dirty="0">
                <a:solidFill>
                  <a:srgbClr val="0C2D83"/>
                </a:solidFill>
                <a:effectLst/>
              </a:rPr>
              <a:t>English/Reading = </a:t>
            </a:r>
            <a:r>
              <a:rPr lang="en-US" sz="2000" u="none" dirty="0" smtClean="0">
                <a:solidFill>
                  <a:srgbClr val="0C2D83"/>
                </a:solidFill>
                <a:effectLst/>
              </a:rPr>
              <a:t>      </a:t>
            </a:r>
            <a:r>
              <a:rPr lang="en-US" sz="2000" b="1" u="none" dirty="0" smtClean="0">
                <a:solidFill>
                  <a:srgbClr val="0C2D83"/>
                </a:solidFill>
                <a:effectLst/>
              </a:rPr>
              <a:t>600-680</a:t>
            </a:r>
            <a:r>
              <a:rPr lang="en-US" sz="2000" u="none" dirty="0" smtClean="0">
                <a:solidFill>
                  <a:srgbClr val="0C2D83"/>
                </a:solidFill>
                <a:effectLst/>
              </a:rPr>
              <a:t> </a:t>
            </a:r>
            <a:r>
              <a:rPr lang="en-US" sz="2000" u="none" dirty="0">
                <a:solidFill>
                  <a:srgbClr val="0C2D83"/>
                </a:solidFill>
                <a:effectLst/>
              </a:rPr>
              <a:t>SAT or </a:t>
            </a:r>
            <a:r>
              <a:rPr lang="en-US" sz="2000" b="1" u="none" dirty="0" smtClean="0">
                <a:solidFill>
                  <a:srgbClr val="0C2D83"/>
                </a:solidFill>
                <a:effectLst/>
              </a:rPr>
              <a:t>27-32</a:t>
            </a:r>
            <a:r>
              <a:rPr lang="en-US" sz="2000" u="none" dirty="0" smtClean="0">
                <a:solidFill>
                  <a:srgbClr val="0C2D83"/>
                </a:solidFill>
                <a:effectLst/>
              </a:rPr>
              <a:t> </a:t>
            </a:r>
            <a:r>
              <a:rPr lang="en-US" sz="2000" u="none" dirty="0">
                <a:solidFill>
                  <a:srgbClr val="0C2D83"/>
                </a:solidFill>
                <a:effectLst/>
              </a:rPr>
              <a:t>ACT </a:t>
            </a:r>
          </a:p>
          <a:p>
            <a:pPr algn="l" eaLnBrk="0" hangingPunct="0">
              <a:defRPr/>
            </a:pPr>
            <a:r>
              <a:rPr lang="en-US" sz="2000" u="none" dirty="0">
                <a:solidFill>
                  <a:srgbClr val="0C2D83"/>
                </a:solidFill>
                <a:effectLst/>
              </a:rPr>
              <a:t>Math/</a:t>
            </a:r>
            <a:r>
              <a:rPr lang="en-US" sz="2000" u="none" dirty="0" err="1">
                <a:solidFill>
                  <a:srgbClr val="0C2D83"/>
                </a:solidFill>
                <a:effectLst/>
              </a:rPr>
              <a:t>Sci</a:t>
            </a:r>
            <a:r>
              <a:rPr lang="en-US" sz="2000" u="none" dirty="0">
                <a:solidFill>
                  <a:srgbClr val="0C2D83"/>
                </a:solidFill>
                <a:effectLst/>
              </a:rPr>
              <a:t> Reasoning = </a:t>
            </a:r>
            <a:r>
              <a:rPr lang="en-US" sz="2000" b="1" u="none" dirty="0">
                <a:solidFill>
                  <a:srgbClr val="0C2D83"/>
                </a:solidFill>
                <a:effectLst/>
              </a:rPr>
              <a:t>630-700</a:t>
            </a:r>
            <a:r>
              <a:rPr lang="en-US" sz="2000" u="none" dirty="0">
                <a:solidFill>
                  <a:srgbClr val="0C2D83"/>
                </a:solidFill>
                <a:effectLst/>
              </a:rPr>
              <a:t> SAT or </a:t>
            </a:r>
            <a:r>
              <a:rPr lang="en-US" sz="2000" b="1" u="none" dirty="0">
                <a:solidFill>
                  <a:srgbClr val="0C2D83"/>
                </a:solidFill>
                <a:effectLst/>
              </a:rPr>
              <a:t>28-33</a:t>
            </a:r>
            <a:r>
              <a:rPr lang="en-US" sz="2000" u="none" dirty="0">
                <a:solidFill>
                  <a:srgbClr val="0C2D83"/>
                </a:solidFill>
                <a:effectLst/>
              </a:rPr>
              <a:t> ACT</a:t>
            </a:r>
            <a:r>
              <a:rPr lang="en-US" sz="1800" u="none" dirty="0">
                <a:solidFill>
                  <a:srgbClr val="0C2D83"/>
                </a:solidFill>
                <a:effectLst/>
              </a:rPr>
              <a:t> </a:t>
            </a:r>
          </a:p>
          <a:p>
            <a:pPr algn="l" eaLnBrk="0" hangingPunct="0">
              <a:defRPr/>
            </a:pPr>
            <a:endParaRPr lang="en-US" sz="1800" u="none" dirty="0">
              <a:solidFill>
                <a:srgbClr val="0C2D83"/>
              </a:solidFill>
              <a:effectLst/>
            </a:endParaRPr>
          </a:p>
          <a:p>
            <a:pPr algn="l" eaLnBrk="0" hangingPunct="0">
              <a:defRPr/>
            </a:pPr>
            <a:r>
              <a:rPr lang="en-US" sz="1800" u="none" dirty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  </a:t>
            </a:r>
            <a:r>
              <a:rPr lang="en-US" sz="1800" b="1" i="1" u="none" dirty="0">
                <a:solidFill>
                  <a:srgbClr val="0C2D83"/>
                </a:solidFill>
                <a:effectLst/>
              </a:rPr>
              <a:t>Scores achieved under non-standard conditions are not accepted.</a:t>
            </a:r>
          </a:p>
          <a:p>
            <a:pPr algn="l" eaLnBrk="0" hangingPunct="0">
              <a:defRPr/>
            </a:pPr>
            <a:r>
              <a:rPr lang="en-US" sz="1800" b="1" dirty="0" smtClean="0">
                <a:solidFill>
                  <a:srgbClr val="0C2D83"/>
                </a:solidFill>
                <a:effectLst/>
              </a:rPr>
              <a:t>________                                                              Max                     </a:t>
            </a:r>
            <a:r>
              <a:rPr lang="en-US" sz="1800" b="1" dirty="0" err="1" smtClean="0">
                <a:solidFill>
                  <a:srgbClr val="0C2D83"/>
                </a:solidFill>
                <a:effectLst/>
              </a:rPr>
              <a:t>Avg</a:t>
            </a:r>
            <a:r>
              <a:rPr lang="en-US" sz="1000" b="1" dirty="0" smtClean="0">
                <a:solidFill>
                  <a:srgbClr val="0C2D83"/>
                </a:solidFill>
                <a:effectLst/>
              </a:rPr>
              <a:t>(2014)</a:t>
            </a:r>
            <a:r>
              <a:rPr lang="en-US" sz="1800" b="1" dirty="0" smtClean="0">
                <a:solidFill>
                  <a:srgbClr val="0C2D83"/>
                </a:solidFill>
                <a:effectLst/>
              </a:rPr>
              <a:t> ___ </a:t>
            </a:r>
            <a:endParaRPr lang="en-US" sz="1800" dirty="0" smtClean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  <a:p>
            <a:pPr algn="l" eaLnBrk="0" hangingPunct="0">
              <a:defRPr/>
            </a:pPr>
            <a:r>
              <a:rPr lang="en-US" sz="1800" b="1" dirty="0" smtClean="0">
                <a:solidFill>
                  <a:srgbClr val="0C2D83"/>
                </a:solidFill>
                <a:effectLst/>
              </a:rPr>
              <a:t>Candidate Fitness Assessment</a:t>
            </a:r>
            <a:r>
              <a:rPr lang="en-US" sz="1800" u="none" dirty="0" smtClean="0">
                <a:solidFill>
                  <a:srgbClr val="0C2D83"/>
                </a:solidFill>
                <a:effectLst/>
              </a:rPr>
              <a:t>		</a:t>
            </a:r>
            <a:r>
              <a:rPr lang="en-US" b="1" dirty="0" smtClean="0">
                <a:solidFill>
                  <a:srgbClr val="0C2D83"/>
                </a:solidFill>
                <a:effectLst/>
              </a:rPr>
              <a:t>Male       Female </a:t>
            </a:r>
            <a:r>
              <a:rPr lang="en-US" b="1" u="none" dirty="0" smtClean="0">
                <a:solidFill>
                  <a:srgbClr val="0C2D83"/>
                </a:solidFill>
                <a:effectLst/>
              </a:rPr>
              <a:t>         </a:t>
            </a:r>
            <a:r>
              <a:rPr lang="en-US" b="1" dirty="0" smtClean="0">
                <a:solidFill>
                  <a:srgbClr val="0C2D83"/>
                </a:solidFill>
                <a:effectLst/>
              </a:rPr>
              <a:t>Male    Female   </a:t>
            </a:r>
            <a:endParaRPr lang="en-US" sz="1800" b="1" dirty="0" smtClean="0">
              <a:solidFill>
                <a:srgbClr val="0C2D83"/>
              </a:solidFill>
              <a:effectLst/>
            </a:endParaRPr>
          </a:p>
          <a:p>
            <a:pPr algn="l" eaLnBrk="0" hangingPunct="0">
              <a:defRPr/>
            </a:pPr>
            <a:r>
              <a:rPr lang="en-US" sz="1800" u="none" dirty="0" smtClean="0">
                <a:solidFill>
                  <a:srgbClr val="0C2D83"/>
                </a:solidFill>
                <a:effectLst/>
              </a:rPr>
              <a:t>Basketball </a:t>
            </a:r>
            <a:r>
              <a:rPr lang="en-US" sz="1800" u="none" dirty="0">
                <a:solidFill>
                  <a:srgbClr val="0C2D83"/>
                </a:solidFill>
                <a:effectLst/>
              </a:rPr>
              <a:t>Throw				</a:t>
            </a:r>
            <a:r>
              <a:rPr lang="en-US" sz="1800" u="none" dirty="0" smtClean="0">
                <a:solidFill>
                  <a:srgbClr val="0C2D83"/>
                </a:solidFill>
                <a:effectLst/>
              </a:rPr>
              <a:t>102’      66’</a:t>
            </a:r>
            <a:r>
              <a:rPr lang="en-US" sz="1800" u="none" dirty="0">
                <a:solidFill>
                  <a:srgbClr val="0C2D83"/>
                </a:solidFill>
                <a:effectLst/>
              </a:rPr>
              <a:t>	</a:t>
            </a:r>
            <a:r>
              <a:rPr lang="en-US" sz="1800" u="none" dirty="0" smtClean="0">
                <a:solidFill>
                  <a:srgbClr val="0C2D83"/>
                </a:solidFill>
                <a:effectLst/>
              </a:rPr>
              <a:t>70’      42’</a:t>
            </a:r>
            <a:endParaRPr lang="en-US" sz="1800" u="none" dirty="0">
              <a:solidFill>
                <a:srgbClr val="0C2D83"/>
              </a:solidFill>
              <a:effectLst/>
            </a:endParaRPr>
          </a:p>
          <a:p>
            <a:pPr algn="l" eaLnBrk="0" hangingPunct="0">
              <a:defRPr/>
            </a:pPr>
            <a:r>
              <a:rPr lang="en-US" sz="1800" u="none" dirty="0">
                <a:solidFill>
                  <a:srgbClr val="0C2D83"/>
                </a:solidFill>
                <a:effectLst/>
              </a:rPr>
              <a:t>Pull-ups </a:t>
            </a:r>
            <a:r>
              <a:rPr lang="en-US" sz="1800" u="none" dirty="0" smtClean="0">
                <a:solidFill>
                  <a:srgbClr val="0C2D83"/>
                </a:solidFill>
                <a:effectLst/>
              </a:rPr>
              <a:t>         		          </a:t>
            </a:r>
            <a:r>
              <a:rPr lang="en-US" sz="1800" u="none" dirty="0">
                <a:solidFill>
                  <a:srgbClr val="0C2D83"/>
                </a:solidFill>
                <a:effectLst/>
              </a:rPr>
              <a:t>		</a:t>
            </a:r>
            <a:r>
              <a:rPr lang="en-US" sz="1800" u="none" dirty="0" smtClean="0">
                <a:solidFill>
                  <a:srgbClr val="0C2D83"/>
                </a:solidFill>
                <a:effectLst/>
              </a:rPr>
              <a:t>18         7</a:t>
            </a:r>
            <a:r>
              <a:rPr lang="en-US" sz="1800" u="none" dirty="0">
                <a:solidFill>
                  <a:srgbClr val="0C2D83"/>
                </a:solidFill>
                <a:effectLst/>
              </a:rPr>
              <a:t>	</a:t>
            </a:r>
            <a:r>
              <a:rPr lang="en-US" sz="1800" u="none" dirty="0" smtClean="0">
                <a:solidFill>
                  <a:srgbClr val="0C2D83"/>
                </a:solidFill>
                <a:effectLst/>
              </a:rPr>
              <a:t>12       3</a:t>
            </a:r>
          </a:p>
          <a:p>
            <a:pPr algn="l" eaLnBrk="0" hangingPunct="0">
              <a:defRPr/>
            </a:pPr>
            <a:r>
              <a:rPr lang="en-US" sz="1800" u="none" dirty="0" smtClean="0">
                <a:solidFill>
                  <a:srgbClr val="0C2D83"/>
                </a:solidFill>
                <a:effectLst/>
              </a:rPr>
              <a:t>Flexed Arm Hang </a:t>
            </a:r>
            <a:r>
              <a:rPr lang="en-US" u="none" dirty="0" smtClean="0">
                <a:solidFill>
                  <a:srgbClr val="0C2D83"/>
                </a:solidFill>
                <a:effectLst/>
              </a:rPr>
              <a:t>(Females) (Seconds)                                       </a:t>
            </a:r>
            <a:r>
              <a:rPr lang="en-US" sz="1800" u="none" dirty="0" smtClean="0">
                <a:solidFill>
                  <a:srgbClr val="0C2D83"/>
                </a:solidFill>
                <a:effectLst/>
              </a:rPr>
              <a:t>63                      24</a:t>
            </a:r>
            <a:endParaRPr lang="en-US" sz="1800" u="none" dirty="0">
              <a:solidFill>
                <a:srgbClr val="0C2D83"/>
              </a:solidFill>
              <a:effectLst/>
            </a:endParaRPr>
          </a:p>
          <a:p>
            <a:pPr algn="l" eaLnBrk="0" hangingPunct="0">
              <a:defRPr/>
            </a:pPr>
            <a:r>
              <a:rPr lang="en-US" sz="1800" u="none" dirty="0">
                <a:solidFill>
                  <a:srgbClr val="0C2D83"/>
                </a:solidFill>
                <a:effectLst/>
              </a:rPr>
              <a:t>Shuttle Run (4x10 yd</a:t>
            </a:r>
            <a:r>
              <a:rPr lang="en-US" sz="1800" u="none" dirty="0" smtClean="0">
                <a:solidFill>
                  <a:srgbClr val="0C2D83"/>
                </a:solidFill>
                <a:effectLst/>
              </a:rPr>
              <a:t>) </a:t>
            </a:r>
            <a:r>
              <a:rPr lang="en-US" u="none" dirty="0" smtClean="0">
                <a:solidFill>
                  <a:srgbClr val="0C2D83"/>
                </a:solidFill>
                <a:effectLst/>
              </a:rPr>
              <a:t>(Seconds)</a:t>
            </a:r>
            <a:r>
              <a:rPr lang="en-US" sz="1800" u="none" dirty="0">
                <a:solidFill>
                  <a:srgbClr val="0C2D83"/>
                </a:solidFill>
                <a:effectLst/>
              </a:rPr>
              <a:t>		</a:t>
            </a:r>
            <a:r>
              <a:rPr lang="en-US" sz="1800" u="none" dirty="0" smtClean="0">
                <a:solidFill>
                  <a:srgbClr val="0C2D83"/>
                </a:solidFill>
                <a:effectLst/>
              </a:rPr>
              <a:t>7.8        8.6           8.2     9.5</a:t>
            </a:r>
            <a:endParaRPr lang="en-US" sz="1800" u="none" dirty="0">
              <a:solidFill>
                <a:srgbClr val="0C2D83"/>
              </a:solidFill>
              <a:effectLst/>
            </a:endParaRPr>
          </a:p>
          <a:p>
            <a:pPr algn="l" eaLnBrk="0" hangingPunct="0">
              <a:defRPr/>
            </a:pPr>
            <a:r>
              <a:rPr lang="en-US" sz="1800" u="none" dirty="0">
                <a:solidFill>
                  <a:srgbClr val="0C2D83"/>
                </a:solidFill>
                <a:effectLst/>
              </a:rPr>
              <a:t>Crunches				</a:t>
            </a:r>
            <a:r>
              <a:rPr lang="en-US" sz="1800" u="none" dirty="0" smtClean="0">
                <a:solidFill>
                  <a:srgbClr val="0C2D83"/>
                </a:solidFill>
                <a:effectLst/>
              </a:rPr>
              <a:t>95         95</a:t>
            </a:r>
            <a:r>
              <a:rPr lang="en-US" sz="1800" u="none" dirty="0">
                <a:solidFill>
                  <a:srgbClr val="0C2D83"/>
                </a:solidFill>
                <a:effectLst/>
              </a:rPr>
              <a:t>	</a:t>
            </a:r>
            <a:r>
              <a:rPr lang="en-US" sz="1800" u="none" dirty="0" smtClean="0">
                <a:solidFill>
                  <a:srgbClr val="0C2D83"/>
                </a:solidFill>
                <a:effectLst/>
              </a:rPr>
              <a:t>88       80</a:t>
            </a:r>
            <a:endParaRPr lang="en-US" sz="1800" u="none" dirty="0">
              <a:solidFill>
                <a:srgbClr val="0C2D83"/>
              </a:solidFill>
              <a:effectLst/>
            </a:endParaRPr>
          </a:p>
          <a:p>
            <a:pPr algn="l" eaLnBrk="0" hangingPunct="0">
              <a:defRPr/>
            </a:pPr>
            <a:r>
              <a:rPr lang="en-US" sz="1800" u="none" dirty="0">
                <a:solidFill>
                  <a:srgbClr val="0C2D83"/>
                </a:solidFill>
                <a:effectLst/>
              </a:rPr>
              <a:t>Push-ups				</a:t>
            </a:r>
            <a:r>
              <a:rPr lang="en-US" sz="1800" u="none" dirty="0" smtClean="0">
                <a:solidFill>
                  <a:srgbClr val="0C2D83"/>
                </a:solidFill>
                <a:effectLst/>
              </a:rPr>
              <a:t>75         50</a:t>
            </a:r>
            <a:r>
              <a:rPr lang="en-US" sz="1800" u="none" dirty="0">
                <a:solidFill>
                  <a:srgbClr val="0C2D83"/>
                </a:solidFill>
                <a:effectLst/>
              </a:rPr>
              <a:t>	</a:t>
            </a:r>
            <a:r>
              <a:rPr lang="en-US" sz="1800" u="none" dirty="0" smtClean="0">
                <a:solidFill>
                  <a:srgbClr val="0C2D83"/>
                </a:solidFill>
                <a:effectLst/>
              </a:rPr>
              <a:t>63       42</a:t>
            </a:r>
            <a:endParaRPr lang="en-US" sz="1800" u="none" dirty="0">
              <a:solidFill>
                <a:srgbClr val="0C2D83"/>
              </a:solidFill>
              <a:effectLst/>
            </a:endParaRPr>
          </a:p>
          <a:p>
            <a:pPr algn="l" eaLnBrk="0" hangingPunct="0">
              <a:defRPr/>
            </a:pPr>
            <a:r>
              <a:rPr lang="en-US" sz="1800" u="none" dirty="0">
                <a:solidFill>
                  <a:srgbClr val="0C2D83"/>
                </a:solidFill>
                <a:effectLst/>
              </a:rPr>
              <a:t>One-mile Run				</a:t>
            </a:r>
            <a:r>
              <a:rPr lang="en-US" sz="1800" u="none" dirty="0" smtClean="0">
                <a:solidFill>
                  <a:srgbClr val="0C2D83"/>
                </a:solidFill>
                <a:effectLst/>
              </a:rPr>
              <a:t>5:20      6:00</a:t>
            </a:r>
            <a:r>
              <a:rPr lang="en-US" sz="1800" u="none" dirty="0">
                <a:solidFill>
                  <a:srgbClr val="0C2D83"/>
                </a:solidFill>
                <a:effectLst/>
              </a:rPr>
              <a:t>	</a:t>
            </a:r>
            <a:r>
              <a:rPr lang="en-US" sz="1800" u="none" dirty="0" smtClean="0">
                <a:solidFill>
                  <a:srgbClr val="0C2D83"/>
                </a:solidFill>
                <a:effectLst/>
              </a:rPr>
              <a:t>6:00   7:24</a:t>
            </a:r>
            <a:endParaRPr lang="en-US" sz="1800" u="none" dirty="0">
              <a:solidFill>
                <a:srgbClr val="0C2D83"/>
              </a:solidFill>
              <a:effectLst/>
            </a:endParaRPr>
          </a:p>
          <a:p>
            <a:pPr algn="l" eaLnBrk="0" hangingPunct="0">
              <a:defRPr/>
            </a:pPr>
            <a:endParaRPr lang="en-US" sz="1800" u="none" dirty="0">
              <a:solidFill>
                <a:srgbClr val="0C2D83"/>
              </a:solidFill>
              <a:effectLst/>
            </a:endParaRPr>
          </a:p>
        </p:txBody>
      </p:sp>
      <p:graphicFrame>
        <p:nvGraphicFramePr>
          <p:cNvPr id="4098" name="Object 7"/>
          <p:cNvGraphicFramePr>
            <a:graphicFrameLocks noChangeAspect="1"/>
          </p:cNvGraphicFramePr>
          <p:nvPr/>
        </p:nvGraphicFramePr>
        <p:xfrm>
          <a:off x="4267200" y="4495800"/>
          <a:ext cx="482600" cy="138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01" name="Clip" r:id="rId5" imgW="1014730" imgH="2907030" progId="">
                  <p:embed/>
                </p:oleObj>
              </mc:Choice>
              <mc:Fallback>
                <p:oleObj name="Clip" r:id="rId5" imgW="1014730" imgH="290703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4495800"/>
                        <a:ext cx="482600" cy="1382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8"/>
          <p:cNvGraphicFramePr>
            <a:graphicFrameLocks noChangeAspect="1"/>
          </p:cNvGraphicFramePr>
          <p:nvPr/>
        </p:nvGraphicFramePr>
        <p:xfrm>
          <a:off x="3200400" y="4648200"/>
          <a:ext cx="925513" cy="140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5102" name="Clip" r:id="rId7" imgW="1075690" imgH="1631950" progId="">
                  <p:embed/>
                </p:oleObj>
              </mc:Choice>
              <mc:Fallback>
                <p:oleObj name="Clip" r:id="rId7" imgW="1075690" imgH="163195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648200"/>
                        <a:ext cx="925513" cy="140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 Curricular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31448" name="Object 24"/>
          <p:cNvGraphicFramePr>
            <a:graphicFrameLocks noGrp="1" noChangeAspect="1"/>
          </p:cNvGraphicFramePr>
          <p:nvPr>
            <p:ph sz="half" idx="1"/>
          </p:nvPr>
        </p:nvGraphicFramePr>
        <p:xfrm>
          <a:off x="1800225" y="4522788"/>
          <a:ext cx="735013" cy="801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148" name="Clip" r:id="rId4" imgW="1631880" imgH="1781640" progId="">
                  <p:embed/>
                </p:oleObj>
              </mc:Choice>
              <mc:Fallback>
                <p:oleObj name="Clip" r:id="rId4" imgW="1631880" imgH="178164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0225" y="4522788"/>
                        <a:ext cx="735013" cy="801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31" name="AutoShape 7"/>
          <p:cNvSpPr>
            <a:spLocks noChangeArrowheads="1"/>
          </p:cNvSpPr>
          <p:nvPr/>
        </p:nvSpPr>
        <p:spPr bwMode="auto">
          <a:xfrm>
            <a:off x="463550" y="4406900"/>
            <a:ext cx="1739900" cy="1816100"/>
          </a:xfrm>
          <a:prstGeom prst="homePlate">
            <a:avLst>
              <a:gd name="adj" fmla="val 33333"/>
            </a:avLst>
          </a:prstGeom>
          <a:solidFill>
            <a:srgbClr val="99CC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31432" name="Rectangle 8"/>
          <p:cNvSpPr>
            <a:spLocks noChangeArrowheads="1"/>
          </p:cNvSpPr>
          <p:nvPr/>
        </p:nvSpPr>
        <p:spPr bwMode="auto">
          <a:xfrm>
            <a:off x="633413" y="4705350"/>
            <a:ext cx="1019175" cy="363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1800" b="1" dirty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Athletic</a:t>
            </a:r>
          </a:p>
        </p:txBody>
      </p:sp>
      <p:sp>
        <p:nvSpPr>
          <p:cNvPr id="231433" name="Rectangle 9"/>
          <p:cNvSpPr>
            <a:spLocks noChangeArrowheads="1"/>
          </p:cNvSpPr>
          <p:nvPr/>
        </p:nvSpPr>
        <p:spPr bwMode="auto">
          <a:xfrm>
            <a:off x="641350" y="5445125"/>
            <a:ext cx="101917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r>
              <a:rPr lang="en-US" sz="1800" b="1" dirty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Non</a:t>
            </a:r>
          </a:p>
          <a:p>
            <a:r>
              <a:rPr lang="en-US" sz="1800" b="1" dirty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Athletic</a:t>
            </a:r>
            <a:endParaRPr lang="en-US" sz="1800" b="1" dirty="0">
              <a:solidFill>
                <a:srgbClr val="0C2D83"/>
              </a:solidFill>
            </a:endParaRPr>
          </a:p>
        </p:txBody>
      </p:sp>
      <p:sp>
        <p:nvSpPr>
          <p:cNvPr id="231434" name="Rectangle 10"/>
          <p:cNvSpPr>
            <a:spLocks noChangeArrowheads="1"/>
          </p:cNvSpPr>
          <p:nvPr/>
        </p:nvSpPr>
        <p:spPr bwMode="auto">
          <a:xfrm>
            <a:off x="2706688" y="5084763"/>
            <a:ext cx="2057400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r>
              <a:rPr lang="en-US" sz="1800" b="1" dirty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Extra Curricular</a:t>
            </a:r>
          </a:p>
          <a:p>
            <a:r>
              <a:rPr lang="en-US" sz="1800" b="1" dirty="0">
                <a:solidFill>
                  <a:srgbClr val="0C2D8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Composite</a:t>
            </a:r>
            <a:endParaRPr lang="en-US" sz="1800" b="1" dirty="0">
              <a:solidFill>
                <a:srgbClr val="0C2D83"/>
              </a:solidFill>
            </a:endParaRPr>
          </a:p>
        </p:txBody>
      </p:sp>
      <p:graphicFrame>
        <p:nvGraphicFramePr>
          <p:cNvPr id="23143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9897148"/>
              </p:ext>
            </p:extLst>
          </p:nvPr>
        </p:nvGraphicFramePr>
        <p:xfrm>
          <a:off x="1143000" y="4047822"/>
          <a:ext cx="887931" cy="589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7149" name="Clip" r:id="rId6" imgW="1386720" imgH="920520" progId="">
                  <p:embed/>
                </p:oleObj>
              </mc:Choice>
              <mc:Fallback>
                <p:oleObj name="Clip" r:id="rId6" imgW="1386720" imgH="9205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047822"/>
                        <a:ext cx="887931" cy="5894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1445" name="Line 21"/>
          <p:cNvSpPr>
            <a:spLocks noChangeShapeType="1"/>
          </p:cNvSpPr>
          <p:nvPr/>
        </p:nvSpPr>
        <p:spPr bwMode="auto">
          <a:xfrm>
            <a:off x="476250" y="5334000"/>
            <a:ext cx="17176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" name="Rectangle 34"/>
          <p:cNvSpPr/>
          <p:nvPr/>
        </p:nvSpPr>
        <p:spPr bwMode="auto">
          <a:xfrm>
            <a:off x="2841459" y="4293686"/>
            <a:ext cx="2408689" cy="687247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Counselors</a:t>
            </a:r>
            <a:r>
              <a:rPr kumimoji="0" lang="en-US" sz="11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 &amp; Supervisors make decisions to promote on a case by case basis for scores below these.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84818" y="1981200"/>
            <a:ext cx="4292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 algn="l">
              <a:buFont typeface="Arial" pitchFamily="34" charset="0"/>
              <a:buChar char="•"/>
            </a:pPr>
            <a:r>
              <a:rPr lang="en-US" sz="1800" u="none" dirty="0" smtClean="0"/>
              <a:t>Demonstrated character and leadership</a:t>
            </a:r>
            <a:endParaRPr lang="en-US" sz="1800" u="none" dirty="0"/>
          </a:p>
          <a:p>
            <a:pPr marL="742950" lvl="1" indent="-285750" algn="l">
              <a:buFont typeface="Arial" pitchFamily="34" charset="0"/>
              <a:buChar char="•"/>
            </a:pPr>
            <a:r>
              <a:rPr lang="en-US" sz="1800" u="none" dirty="0" smtClean="0"/>
              <a:t>Demonstrated physical ability</a:t>
            </a:r>
          </a:p>
          <a:p>
            <a:pPr marL="742950" lvl="1" indent="-285750" algn="l">
              <a:buFont typeface="Arial" pitchFamily="34" charset="0"/>
              <a:buChar char="•"/>
            </a:pPr>
            <a:r>
              <a:rPr lang="en-US" sz="1800" u="none" dirty="0" smtClean="0"/>
              <a:t>Good balance of athletic and non-athletic activities</a:t>
            </a:r>
            <a:endParaRPr lang="en-US" sz="1800" u="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053" y="4009945"/>
            <a:ext cx="2857500" cy="1790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05" y="3897978"/>
            <a:ext cx="1419155" cy="1297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3" y="1805871"/>
            <a:ext cx="3639888" cy="2092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997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8768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 and Answers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93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Line 2"/>
          <p:cNvSpPr>
            <a:spLocks noChangeShapeType="1"/>
          </p:cNvSpPr>
          <p:nvPr/>
        </p:nvSpPr>
        <p:spPr bwMode="auto">
          <a:xfrm>
            <a:off x="382588" y="6451600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US" sz="2000" u="none">
              <a:solidFill>
                <a:srgbClr val="000000"/>
              </a:solidFill>
              <a:effectLst/>
              <a:latin typeface="Arial" pitchFamily="34" charset="0"/>
            </a:endParaRP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296988" y="6521450"/>
            <a:ext cx="6553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b="1" i="1" u="none">
                <a:solidFill>
                  <a:srgbClr val="000000"/>
                </a:solidFill>
                <a:effectLst/>
                <a:latin typeface="Century Schoolbook" pitchFamily="18" charset="0"/>
              </a:rPr>
              <a:t>I n t e g r i t y  -  S e r v i c e  -  E x c e l l e n c e</a:t>
            </a:r>
          </a:p>
        </p:txBody>
      </p:sp>
      <p:pic>
        <p:nvPicPr>
          <p:cNvPr id="143364" name="Picture 4" descr="usafaseal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7325" y="1485900"/>
            <a:ext cx="3698875" cy="38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5" name="Line 5"/>
          <p:cNvSpPr>
            <a:spLocks noChangeShapeType="1"/>
          </p:cNvSpPr>
          <p:nvPr/>
        </p:nvSpPr>
        <p:spPr bwMode="auto">
          <a:xfrm>
            <a:off x="393700" y="407988"/>
            <a:ext cx="8382000" cy="0"/>
          </a:xfrm>
          <a:prstGeom prst="line">
            <a:avLst/>
          </a:prstGeom>
          <a:noFill/>
          <a:ln w="57150">
            <a:solidFill>
              <a:srgbClr val="0C2D83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US" sz="2000" u="none">
              <a:solidFill>
                <a:srgbClr val="000000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429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33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33350"/>
            <a:ext cx="7010400" cy="1143000"/>
          </a:xfrm>
        </p:spPr>
        <p:txBody>
          <a:bodyPr/>
          <a:lstStyle/>
          <a:p>
            <a:r>
              <a:rPr lang="en-US" dirty="0"/>
              <a:t>Admissions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Regions</a:t>
            </a:r>
            <a:endParaRPr lang="en-US" sz="2800" dirty="0"/>
          </a:p>
        </p:txBody>
      </p:sp>
      <p:sp>
        <p:nvSpPr>
          <p:cNvPr id="264195" name="Rectangle 3"/>
          <p:cNvSpPr>
            <a:spLocks noChangeArrowheads="1"/>
          </p:cNvSpPr>
          <p:nvPr/>
        </p:nvSpPr>
        <p:spPr bwMode="auto">
          <a:xfrm>
            <a:off x="0" y="1524000"/>
            <a:ext cx="8991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 algn="l" eaLnBrk="1" hangingPunct="1"/>
            <a:r>
              <a:rPr lang="en-US" sz="2000" b="1" u="none" dirty="0" smtClean="0">
                <a:solidFill>
                  <a:srgbClr val="0C2D83"/>
                </a:solidFill>
                <a:effectLst/>
              </a:rPr>
              <a:t>Admissions Regiona</a:t>
            </a:r>
            <a:r>
              <a:rPr lang="en-US" sz="2000" b="1" u="none" dirty="0" smtClean="0">
                <a:solidFill>
                  <a:srgbClr val="0C2D83"/>
                </a:solidFill>
                <a:effectLst/>
              </a:rPr>
              <a:t>l </a:t>
            </a:r>
            <a:r>
              <a:rPr lang="en-US" sz="2000" b="1" u="none" dirty="0">
                <a:solidFill>
                  <a:srgbClr val="0C2D83"/>
                </a:solidFill>
                <a:effectLst/>
              </a:rPr>
              <a:t>T</a:t>
            </a:r>
            <a:r>
              <a:rPr lang="en-US" sz="2000" b="1" u="none" dirty="0" smtClean="0">
                <a:solidFill>
                  <a:srgbClr val="0C2D83"/>
                </a:solidFill>
                <a:effectLst/>
              </a:rPr>
              <a:t>eams work tirelessly to meet recruiting, congressional, and support needs within their geographic region.</a:t>
            </a:r>
            <a:r>
              <a:rPr lang="en-US" sz="2000" b="1" u="none" dirty="0" smtClean="0">
                <a:solidFill>
                  <a:srgbClr val="0C2D83"/>
                </a:solidFill>
                <a:effectLst/>
              </a:rPr>
              <a:t> </a:t>
            </a:r>
            <a:endParaRPr lang="en-US" sz="2000" b="1" u="none" dirty="0">
              <a:solidFill>
                <a:srgbClr val="FF0000"/>
              </a:solidFill>
              <a:effectLst/>
            </a:endParaRPr>
          </a:p>
        </p:txBody>
      </p:sp>
      <p:pic>
        <p:nvPicPr>
          <p:cNvPr id="388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62200"/>
            <a:ext cx="7269610" cy="401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846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 5 Admissions Team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52600"/>
            <a:ext cx="8382000" cy="2971800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Lt Col </a:t>
            </a:r>
            <a:r>
              <a:rPr lang="en-US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(ret) 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Gay Harrison     Regional Director   	  719-333-7384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Ms. Terri Regan</a:t>
            </a:r>
            <a:r>
              <a:rPr lang="en-US" sz="1800" dirty="0"/>
              <a:t> </a:t>
            </a:r>
            <a:r>
              <a:rPr lang="en-US" sz="1800" dirty="0" smtClean="0"/>
              <a:t>                  A-K Counselor	  719-333-3805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Ms. Bonny Madison            L-Z  Counselor        	  719-333-2301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USAFA Tours		</a:t>
            </a:r>
            <a:r>
              <a:rPr lang="en-US" sz="1400" dirty="0" smtClean="0"/>
              <a:t>        AcademyAdmissions.com     </a:t>
            </a:r>
            <a:r>
              <a:rPr lang="en-US" sz="1800" dirty="0" smtClean="0"/>
              <a:t>719-333-2233</a:t>
            </a:r>
          </a:p>
        </p:txBody>
      </p:sp>
      <p:pic>
        <p:nvPicPr>
          <p:cNvPr id="4" name="Picture 3" descr="photo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0800" y="3520440"/>
            <a:ext cx="3390900" cy="2712720"/>
          </a:xfrm>
          <a:prstGeom prst="rect">
            <a:avLst/>
          </a:prstGeom>
          <a:ln w="38100">
            <a:solidFill>
              <a:schemeClr val="tx2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Eligibility Requirements</a:t>
            </a:r>
            <a:r>
              <a:rPr lang="en-US" sz="3200" dirty="0" smtClean="0"/>
              <a:t> </a:t>
            </a:r>
          </a:p>
        </p:txBody>
      </p:sp>
      <p:pic>
        <p:nvPicPr>
          <p:cNvPr id="13317" name="Picture 13" descr="MCj03825800000[1]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8000"/>
                    </a14:imgEffect>
                  </a14:imgLayer>
                </a14:imgProps>
              </a:ext>
            </a:extLst>
          </a:blip>
          <a:srcRect t="23409" b="23409"/>
          <a:stretch>
            <a:fillRect/>
          </a:stretch>
        </p:blipFill>
        <p:spPr>
          <a:xfrm>
            <a:off x="838200" y="1447800"/>
            <a:ext cx="8131175" cy="4400550"/>
          </a:xfrm>
          <a:noFill/>
        </p:spPr>
      </p:pic>
      <p:sp>
        <p:nvSpPr>
          <p:cNvPr id="13316" name="Rectangle 12"/>
          <p:cNvSpPr>
            <a:spLocks noChangeArrowheads="1"/>
          </p:cNvSpPr>
          <p:nvPr/>
        </p:nvSpPr>
        <p:spPr bwMode="auto">
          <a:xfrm>
            <a:off x="457200" y="1905000"/>
            <a:ext cx="8382000" cy="373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0C2D83"/>
              </a:buClr>
              <a:buSzPct val="80000"/>
              <a:buFont typeface="Wingdings" pitchFamily="2" charset="2"/>
              <a:buChar char="n"/>
            </a:pPr>
            <a:r>
              <a:rPr lang="en-US" sz="2400" b="1" u="none" dirty="0">
                <a:effectLst/>
              </a:rPr>
              <a:t>U.S. citizen</a:t>
            </a:r>
          </a:p>
          <a:p>
            <a:pPr marL="342900" indent="-342900" algn="l">
              <a:spcBef>
                <a:spcPct val="20000"/>
              </a:spcBef>
              <a:buClr>
                <a:srgbClr val="0C2D83"/>
              </a:buClr>
              <a:buSzPct val="80000"/>
              <a:buFont typeface="Wingdings" pitchFamily="2" charset="2"/>
              <a:buChar char="n"/>
            </a:pPr>
            <a:r>
              <a:rPr lang="en-US" sz="2400" b="1" u="none" dirty="0">
                <a:effectLst/>
              </a:rPr>
              <a:t>17 - 22 years of age </a:t>
            </a:r>
          </a:p>
          <a:p>
            <a:pPr marL="800100" lvl="1" indent="-342900" algn="l">
              <a:spcBef>
                <a:spcPct val="20000"/>
              </a:spcBef>
              <a:buClr>
                <a:srgbClr val="0C2D83"/>
              </a:buClr>
              <a:buSzPct val="80000"/>
              <a:buFont typeface="Wingdings" pitchFamily="2" charset="2"/>
              <a:buChar char="n"/>
            </a:pPr>
            <a:r>
              <a:rPr lang="en-US" sz="2000" b="1" u="none" dirty="0" smtClean="0">
                <a:effectLst/>
              </a:rPr>
              <a:t>Not </a:t>
            </a:r>
            <a:r>
              <a:rPr lang="en-US" sz="2000" b="1" u="none" dirty="0">
                <a:effectLst/>
              </a:rPr>
              <a:t>passed </a:t>
            </a:r>
            <a:r>
              <a:rPr lang="en-US" sz="2000" b="1" u="none" dirty="0" smtClean="0">
                <a:effectLst/>
              </a:rPr>
              <a:t>23</a:t>
            </a:r>
            <a:r>
              <a:rPr lang="en-US" sz="2000" b="1" u="none" baseline="30000" dirty="0" smtClean="0">
                <a:effectLst/>
              </a:rPr>
              <a:t>rd</a:t>
            </a:r>
            <a:r>
              <a:rPr lang="en-US" sz="2000" b="1" u="none" dirty="0" smtClean="0">
                <a:effectLst/>
              </a:rPr>
              <a:t> birthday as </a:t>
            </a:r>
            <a:r>
              <a:rPr lang="en-US" sz="2000" b="1" u="none" dirty="0">
                <a:effectLst/>
              </a:rPr>
              <a:t>of July 1 of year of </a:t>
            </a:r>
            <a:r>
              <a:rPr lang="en-US" sz="2000" b="1" u="none" dirty="0" smtClean="0">
                <a:effectLst/>
              </a:rPr>
              <a:t>entry</a:t>
            </a:r>
            <a:endParaRPr lang="en-US" sz="2000" b="1" u="none" dirty="0">
              <a:effectLst/>
            </a:endParaRPr>
          </a:p>
          <a:p>
            <a:pPr marL="342900" indent="-342900" algn="l">
              <a:spcBef>
                <a:spcPct val="20000"/>
              </a:spcBef>
              <a:buClr>
                <a:srgbClr val="0C2D83"/>
              </a:buClr>
              <a:buSzPct val="80000"/>
              <a:buFont typeface="Wingdings" pitchFamily="2" charset="2"/>
              <a:buChar char="n"/>
            </a:pPr>
            <a:r>
              <a:rPr lang="en-US" sz="2400" b="1" u="none" dirty="0" smtClean="0">
                <a:effectLst/>
              </a:rPr>
              <a:t>Unmarried</a:t>
            </a:r>
          </a:p>
          <a:p>
            <a:pPr marL="800100" lvl="1" indent="-342900" algn="l">
              <a:spcBef>
                <a:spcPct val="20000"/>
              </a:spcBef>
              <a:buClr>
                <a:srgbClr val="0C2D83"/>
              </a:buClr>
              <a:buSzPct val="80000"/>
              <a:buFont typeface="Wingdings" pitchFamily="2" charset="2"/>
              <a:buChar char="n"/>
            </a:pPr>
            <a:r>
              <a:rPr lang="en-US" sz="2000" b="1" u="none" dirty="0" smtClean="0">
                <a:effectLst/>
              </a:rPr>
              <a:t>No </a:t>
            </a:r>
            <a:r>
              <a:rPr lang="en-US" sz="2000" b="1" u="none" dirty="0">
                <a:effectLst/>
              </a:rPr>
              <a:t>legal obligation to support a child </a:t>
            </a:r>
            <a:r>
              <a:rPr lang="en-US" sz="2000" b="1" u="none" dirty="0" smtClean="0">
                <a:effectLst/>
              </a:rPr>
              <a:t>or  </a:t>
            </a:r>
            <a:r>
              <a:rPr lang="en-US" sz="2000" b="1" u="none" dirty="0">
                <a:effectLst/>
              </a:rPr>
              <a:t>other </a:t>
            </a:r>
            <a:r>
              <a:rPr lang="en-US" sz="2000" b="1" u="none" dirty="0" smtClean="0">
                <a:effectLst/>
              </a:rPr>
              <a:t>individual</a:t>
            </a:r>
          </a:p>
          <a:p>
            <a:pPr marL="800100" lvl="1" indent="-342900" algn="l">
              <a:spcBef>
                <a:spcPct val="20000"/>
              </a:spcBef>
              <a:buClr>
                <a:srgbClr val="0C2D83"/>
              </a:buClr>
              <a:buSzPct val="80000"/>
              <a:buFont typeface="Wingdings" pitchFamily="2" charset="2"/>
              <a:buChar char="n"/>
            </a:pPr>
            <a:r>
              <a:rPr lang="en-US" sz="2000" b="1" u="none" dirty="0" smtClean="0">
                <a:effectLst/>
              </a:rPr>
              <a:t>Not </a:t>
            </a:r>
            <a:r>
              <a:rPr lang="en-US" sz="2000" b="1" u="none" dirty="0">
                <a:effectLst/>
              </a:rPr>
              <a:t>pregnant</a:t>
            </a:r>
          </a:p>
          <a:p>
            <a:pPr marL="342900" indent="-342900" algn="l">
              <a:spcBef>
                <a:spcPct val="20000"/>
              </a:spcBef>
              <a:buClr>
                <a:srgbClr val="0C2D83"/>
              </a:buClr>
              <a:buSzPct val="80000"/>
              <a:buFont typeface="Wingdings" pitchFamily="2" charset="2"/>
              <a:buChar char="n"/>
            </a:pPr>
            <a:r>
              <a:rPr lang="en-US" sz="2400" b="1" u="none" dirty="0">
                <a:effectLst/>
              </a:rPr>
              <a:t>Good moral character</a:t>
            </a:r>
          </a:p>
        </p:txBody>
      </p:sp>
    </p:spTree>
    <p:extLst>
      <p:ext uri="{BB962C8B-B14F-4D97-AF65-F5344CB8AC3E}">
        <p14:creationId xmlns:p14="http://schemas.microsoft.com/office/powerpoint/2010/main" val="337328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Qualifications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30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1893888" y="1724025"/>
            <a:ext cx="6183312" cy="1981200"/>
          </a:xfrm>
          <a:noFill/>
          <a:ln/>
        </p:spPr>
        <p:txBody>
          <a:bodyPr/>
          <a:lstStyle/>
          <a:p>
            <a:pPr marL="342900" indent="-342900"/>
            <a:r>
              <a:rPr lang="en-US" dirty="0" smtClean="0">
                <a:solidFill>
                  <a:srgbClr val="0C2D83"/>
                </a:solidFill>
              </a:rPr>
              <a:t>Academically </a:t>
            </a:r>
            <a:r>
              <a:rPr lang="en-US" dirty="0" smtClean="0">
                <a:solidFill>
                  <a:srgbClr val="0C2D83"/>
                </a:solidFill>
              </a:rPr>
              <a:t>Successful</a:t>
            </a:r>
            <a:endParaRPr lang="en-US" dirty="0" smtClean="0">
              <a:solidFill>
                <a:srgbClr val="0C2D83"/>
              </a:solidFill>
            </a:endParaRPr>
          </a:p>
          <a:p>
            <a:pPr marL="342900" indent="-342900"/>
            <a:r>
              <a:rPr lang="en-US" dirty="0" smtClean="0">
                <a:solidFill>
                  <a:srgbClr val="0C2D83"/>
                </a:solidFill>
              </a:rPr>
              <a:t>Medically Qualified </a:t>
            </a:r>
          </a:p>
          <a:p>
            <a:pPr marL="342900" indent="-342900"/>
            <a:r>
              <a:rPr lang="en-US" dirty="0" smtClean="0">
                <a:solidFill>
                  <a:srgbClr val="0C2D83"/>
                </a:solidFill>
              </a:rPr>
              <a:t>Physically Qualified</a:t>
            </a:r>
          </a:p>
          <a:p>
            <a:pPr marL="342900" indent="-342900"/>
            <a:r>
              <a:rPr lang="en-US" dirty="0" smtClean="0">
                <a:solidFill>
                  <a:srgbClr val="0C2D83"/>
                </a:solidFill>
              </a:rPr>
              <a:t>Have Official Nomination(s)</a:t>
            </a:r>
            <a:endParaRPr lang="en-US" dirty="0">
              <a:solidFill>
                <a:srgbClr val="0C2D83"/>
              </a:solidFill>
            </a:endParaRPr>
          </a:p>
        </p:txBody>
      </p:sp>
      <p:graphicFrame>
        <p:nvGraphicFramePr>
          <p:cNvPr id="235525" name="Object 5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225925" y="3740150"/>
          <a:ext cx="817563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9226" name="Clip" r:id="rId4" imgW="1788207" imgH="1867256" progId="">
                  <p:embed/>
                </p:oleObj>
              </mc:Choice>
              <mc:Fallback>
                <p:oleObj name="Clip" r:id="rId4" imgW="1788207" imgH="1867256" progId="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5925" y="3740150"/>
                        <a:ext cx="817563" cy="854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1930400" y="4886325"/>
            <a:ext cx="5410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C2D83"/>
                </a:solidFill>
              </a:rPr>
              <a:t>ELIGIBLE </a:t>
            </a:r>
            <a:r>
              <a:rPr lang="en-US" sz="2400" b="1" dirty="0" smtClean="0">
                <a:solidFill>
                  <a:srgbClr val="0C2D83"/>
                </a:solidFill>
              </a:rPr>
              <a:t>FOR AN </a:t>
            </a:r>
            <a:r>
              <a:rPr lang="en-US" sz="2400" b="1" dirty="0">
                <a:solidFill>
                  <a:srgbClr val="0C2D83"/>
                </a:solidFill>
              </a:rPr>
              <a:t>APPOINTMENT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Academic Preparation</a:t>
            </a:r>
            <a:br>
              <a:rPr lang="en-US" dirty="0" smtClean="0"/>
            </a:br>
            <a:r>
              <a:rPr lang="en-US" dirty="0" smtClean="0"/>
              <a:t>High School Curriculum </a:t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school college preparatory curriculum</a:t>
            </a:r>
          </a:p>
          <a:p>
            <a:pPr lvl="1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4 years of math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Algebra I and II, geometry, trigonometry, pre-calculus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4 years of science with lab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</a:rPr>
              <a:t>Chemistry, biology, physics, other</a:t>
            </a:r>
          </a:p>
          <a:p>
            <a:pPr lvl="1"/>
            <a:r>
              <a:rPr lang="en-US" dirty="0" smtClean="0">
                <a:solidFill>
                  <a:srgbClr val="0914F7"/>
                </a:solidFill>
              </a:rPr>
              <a:t>4 years of English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914F7"/>
                </a:solidFill>
              </a:rPr>
              <a:t>Candidates must be able to write and speak well and have a foundation in literature</a:t>
            </a:r>
          </a:p>
          <a:p>
            <a:pPr lvl="1"/>
            <a:r>
              <a:rPr lang="en-US" dirty="0" smtClean="0">
                <a:solidFill>
                  <a:srgbClr val="660066"/>
                </a:solidFill>
              </a:rPr>
              <a:t>3 years of history and social sciences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660066"/>
                </a:solidFill>
              </a:rPr>
              <a:t>U.S. history, government/civics, economics, etc.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2 years of a modern foreign language</a:t>
            </a:r>
          </a:p>
        </p:txBody>
      </p:sp>
    </p:spTree>
    <p:extLst>
      <p:ext uri="{BB962C8B-B14F-4D97-AF65-F5344CB8AC3E}">
        <p14:creationId xmlns:p14="http://schemas.microsoft.com/office/powerpoint/2010/main" val="383330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Preparation</a:t>
            </a:r>
            <a:br>
              <a:rPr lang="en-US" dirty="0" smtClean="0"/>
            </a:br>
            <a:r>
              <a:rPr lang="en-US" dirty="0" smtClean="0"/>
              <a:t>High School Curriculum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Admissions will evaluate your transcript and recalculate your GPA</a:t>
            </a:r>
          </a:p>
          <a:p>
            <a:pPr lvl="1"/>
            <a:r>
              <a:rPr lang="en-US" dirty="0" smtClean="0"/>
              <a:t>Additional weight for Advanced Placement, International Baccalaureate, and Dual Credit</a:t>
            </a:r>
          </a:p>
          <a:p>
            <a:pPr lvl="1"/>
            <a:r>
              <a:rPr lang="en-US" dirty="0" smtClean="0"/>
              <a:t>Additional weight for Honors courses, but less than above</a:t>
            </a:r>
          </a:p>
          <a:p>
            <a:r>
              <a:rPr lang="en-US" dirty="0" smtClean="0"/>
              <a:t>Non-academic courses are not calculated in your GPA</a:t>
            </a:r>
          </a:p>
          <a:p>
            <a:r>
              <a:rPr lang="en-US" dirty="0" smtClean="0"/>
              <a:t>The recalculated GPA and your test scores will be combined for an overall academic composite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pPr lvl="1">
              <a:buNone/>
            </a:pPr>
            <a:endParaRPr lang="en-US" sz="900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334250" y="6524625"/>
            <a:ext cx="1452563" cy="3333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AF7D902-AF90-484E-AC29-F256C8ECE8FD}" type="slidenum">
              <a:rPr lang="en-US" smtClean="0"/>
              <a:pPr>
                <a:defRPr/>
              </a:pPr>
              <a:t>9</a:t>
            </a:fld>
            <a:r>
              <a:rPr lang="en-US" smtClean="0"/>
              <a:t>/7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6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sng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sng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7632</TotalTime>
  <Words>1661</Words>
  <Application>Microsoft Office PowerPoint</Application>
  <PresentationFormat>On-screen Show (4:3)</PresentationFormat>
  <Paragraphs>332</Paragraphs>
  <Slides>39</Slides>
  <Notes>25</Notes>
  <HiddenSlides>3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Blank Presentation</vt:lpstr>
      <vt:lpstr>Clip</vt:lpstr>
      <vt:lpstr>The Academy Admissions Process</vt:lpstr>
      <vt:lpstr>USAFA Mission Statement</vt:lpstr>
      <vt:lpstr>Admissions   Mission Statement</vt:lpstr>
      <vt:lpstr>Admissions   Regions</vt:lpstr>
      <vt:lpstr>Region 5 Admissions Team</vt:lpstr>
      <vt:lpstr>Basic Eligibility Requirements </vt:lpstr>
      <vt:lpstr>Basic Qualifications</vt:lpstr>
      <vt:lpstr> Academic Preparation High School Curriculum   </vt:lpstr>
      <vt:lpstr>Academic Preparation High School Curriculum</vt:lpstr>
      <vt:lpstr>PowerPoint Presentation</vt:lpstr>
      <vt:lpstr>PowerPoint Presentation</vt:lpstr>
      <vt:lpstr>PowerPoint Presentation</vt:lpstr>
      <vt:lpstr>Instructions to Applicants</vt:lpstr>
      <vt:lpstr>Nominations</vt:lpstr>
      <vt:lpstr>Nominations</vt:lpstr>
      <vt:lpstr>PowerPoint Presentation</vt:lpstr>
      <vt:lpstr>PowerPoint Presentation</vt:lpstr>
      <vt:lpstr>Instructions to Applicants</vt:lpstr>
      <vt:lpstr>PowerPoint Presentation</vt:lpstr>
      <vt:lpstr>Medical Qualification</vt:lpstr>
      <vt:lpstr>Applicant Evaluation</vt:lpstr>
      <vt:lpstr>Teacher Evaluations &amp; Letters of Recommendation</vt:lpstr>
      <vt:lpstr>PowerPoint Presentation</vt:lpstr>
      <vt:lpstr>PowerPoint Presentation</vt:lpstr>
      <vt:lpstr>Selections </vt:lpstr>
      <vt:lpstr>Admissions Measures</vt:lpstr>
      <vt:lpstr>Prep/Falcon Opportunities</vt:lpstr>
      <vt:lpstr>What are the odds?</vt:lpstr>
      <vt:lpstr>Timeline</vt:lpstr>
      <vt:lpstr>Questions and Answers</vt:lpstr>
      <vt:lpstr>PowerPoint Presentation</vt:lpstr>
      <vt:lpstr>Holistic Review</vt:lpstr>
      <vt:lpstr>Academic Composite</vt:lpstr>
      <vt:lpstr>Academic Preparation Standardized Tests</vt:lpstr>
      <vt:lpstr>Physically Qualified</vt:lpstr>
      <vt:lpstr>Competitive Levels For Direct Entry</vt:lpstr>
      <vt:lpstr>Extra Curricular</vt:lpstr>
      <vt:lpstr>Questions and Answers</vt:lpstr>
      <vt:lpstr>PowerPoint Presentation</vt:lpstr>
    </vt:vector>
  </TitlesOfParts>
  <Company>ccp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USAFA Update</dc:title>
  <dc:creator>Eric.Roehrkasse</dc:creator>
  <cp:lastModifiedBy>Northern, Bobby, L Civ USAF USAFA USAFA/RR</cp:lastModifiedBy>
  <cp:revision>495</cp:revision>
  <cp:lastPrinted>2016-07-21T23:28:28Z</cp:lastPrinted>
  <dcterms:created xsi:type="dcterms:W3CDTF">2003-07-18T20:01:35Z</dcterms:created>
  <dcterms:modified xsi:type="dcterms:W3CDTF">2016-07-21T23:35:40Z</dcterms:modified>
</cp:coreProperties>
</file>