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7" r:id="rId2"/>
    <p:sldId id="258" r:id="rId3"/>
    <p:sldId id="439" r:id="rId4"/>
    <p:sldId id="440" r:id="rId5"/>
    <p:sldId id="441" r:id="rId6"/>
    <p:sldId id="442" r:id="rId7"/>
    <p:sldId id="423" r:id="rId8"/>
    <p:sldId id="434" r:id="rId9"/>
    <p:sldId id="435" r:id="rId10"/>
    <p:sldId id="438" r:id="rId11"/>
    <p:sldId id="426" r:id="rId12"/>
    <p:sldId id="427" r:id="rId13"/>
    <p:sldId id="446" r:id="rId14"/>
    <p:sldId id="411" r:id="rId15"/>
    <p:sldId id="402" r:id="rId16"/>
    <p:sldId id="379" r:id="rId17"/>
    <p:sldId id="445" r:id="rId18"/>
    <p:sldId id="414" r:id="rId19"/>
    <p:sldId id="450" r:id="rId20"/>
    <p:sldId id="447" r:id="rId21"/>
    <p:sldId id="448" r:id="rId22"/>
    <p:sldId id="449" r:id="rId23"/>
  </p:sldIdLst>
  <p:sldSz cx="9144000" cy="6858000" type="screen4x3"/>
  <p:notesSz cx="6858000" cy="9313863"/>
  <p:defaultTextStyle>
    <a:defPPr>
      <a:defRPr lang="en-US"/>
    </a:defPPr>
    <a:lvl1pPr algn="l" rtl="0" fontAlgn="base">
      <a:spcBef>
        <a:spcPct val="0"/>
      </a:spcBef>
      <a:spcAft>
        <a:spcPct val="0"/>
      </a:spcAft>
      <a:defRPr sz="1400" u="sng"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400" u="sng"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400" u="sng"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400" u="sng"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400" u="sng" kern="1200">
        <a:solidFill>
          <a:schemeClr val="tx1"/>
        </a:solidFill>
        <a:latin typeface="Arial" pitchFamily="34" charset="0"/>
        <a:ea typeface="+mn-ea"/>
        <a:cs typeface="Arial" pitchFamily="34" charset="0"/>
      </a:defRPr>
    </a:lvl5pPr>
    <a:lvl6pPr marL="2286000" algn="l" defTabSz="914400" rtl="0" eaLnBrk="1" latinLnBrk="0" hangingPunct="1">
      <a:defRPr sz="1400" u="sng" kern="1200">
        <a:solidFill>
          <a:schemeClr val="tx1"/>
        </a:solidFill>
        <a:latin typeface="Arial" pitchFamily="34" charset="0"/>
        <a:ea typeface="+mn-ea"/>
        <a:cs typeface="Arial" pitchFamily="34" charset="0"/>
      </a:defRPr>
    </a:lvl6pPr>
    <a:lvl7pPr marL="2743200" algn="l" defTabSz="914400" rtl="0" eaLnBrk="1" latinLnBrk="0" hangingPunct="1">
      <a:defRPr sz="1400" u="sng" kern="1200">
        <a:solidFill>
          <a:schemeClr val="tx1"/>
        </a:solidFill>
        <a:latin typeface="Arial" pitchFamily="34" charset="0"/>
        <a:ea typeface="+mn-ea"/>
        <a:cs typeface="Arial" pitchFamily="34" charset="0"/>
      </a:defRPr>
    </a:lvl7pPr>
    <a:lvl8pPr marL="3200400" algn="l" defTabSz="914400" rtl="0" eaLnBrk="1" latinLnBrk="0" hangingPunct="1">
      <a:defRPr sz="1400" u="sng" kern="1200">
        <a:solidFill>
          <a:schemeClr val="tx1"/>
        </a:solidFill>
        <a:latin typeface="Arial" pitchFamily="34" charset="0"/>
        <a:ea typeface="+mn-ea"/>
        <a:cs typeface="Arial" pitchFamily="34" charset="0"/>
      </a:defRPr>
    </a:lvl8pPr>
    <a:lvl9pPr marL="3657600" algn="l" defTabSz="914400" rtl="0" eaLnBrk="1" latinLnBrk="0" hangingPunct="1">
      <a:defRPr sz="1400" u="sng"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F8B"/>
    <a:srgbClr val="0000FF"/>
    <a:srgbClr val="FF0000"/>
    <a:srgbClr val="E4BB0E"/>
    <a:srgbClr val="0C2D83"/>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6" autoAdjust="0"/>
    <p:restoredTop sz="94660"/>
  </p:normalViewPr>
  <p:slideViewPr>
    <p:cSldViewPr>
      <p:cViewPr>
        <p:scale>
          <a:sx n="99" d="100"/>
          <a:sy n="99" d="100"/>
        </p:scale>
        <p:origin x="-1040" y="-80"/>
      </p:cViewPr>
      <p:guideLst>
        <p:guide orient="horz" pos="768"/>
        <p:guide pos="552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90" d="100"/>
        <a:sy n="90" d="100"/>
      </p:scale>
      <p:origin x="0" y="520"/>
    </p:cViewPr>
  </p:sorterViewPr>
  <p:notesViewPr>
    <p:cSldViewPr>
      <p:cViewPr>
        <p:scale>
          <a:sx n="100" d="100"/>
          <a:sy n="100" d="100"/>
        </p:scale>
        <p:origin x="-3552" y="-7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0"/>
            <a:ext cx="2972421" cy="466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u="none">
                <a:effectLst/>
                <a:latin typeface="Arial" charset="0"/>
                <a:cs typeface="+mn-cs"/>
              </a:defRPr>
            </a:lvl1pPr>
          </a:lstStyle>
          <a:p>
            <a:pPr>
              <a:defRPr/>
            </a:pPr>
            <a:endParaRPr lang="en-US"/>
          </a:p>
        </p:txBody>
      </p:sp>
      <p:sp>
        <p:nvSpPr>
          <p:cNvPr id="74755" name="Rectangle 3"/>
          <p:cNvSpPr>
            <a:spLocks noGrp="1" noChangeArrowheads="1"/>
          </p:cNvSpPr>
          <p:nvPr>
            <p:ph type="dt" sz="quarter" idx="1"/>
          </p:nvPr>
        </p:nvSpPr>
        <p:spPr bwMode="auto">
          <a:xfrm>
            <a:off x="3884027" y="0"/>
            <a:ext cx="2972421" cy="466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effectLst/>
                <a:latin typeface="Arial" charset="0"/>
                <a:cs typeface="+mn-cs"/>
              </a:defRPr>
            </a:lvl1pPr>
          </a:lstStyle>
          <a:p>
            <a:pPr>
              <a:defRPr/>
            </a:pPr>
            <a:endParaRPr lang="en-US"/>
          </a:p>
        </p:txBody>
      </p:sp>
      <p:sp>
        <p:nvSpPr>
          <p:cNvPr id="74756" name="Rectangle 4"/>
          <p:cNvSpPr>
            <a:spLocks noGrp="1" noChangeArrowheads="1"/>
          </p:cNvSpPr>
          <p:nvPr>
            <p:ph type="ftr" sz="quarter" idx="2"/>
          </p:nvPr>
        </p:nvSpPr>
        <p:spPr bwMode="auto">
          <a:xfrm>
            <a:off x="1" y="8846261"/>
            <a:ext cx="2972421" cy="466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u="none">
                <a:effectLst/>
                <a:latin typeface="Arial" charset="0"/>
                <a:cs typeface="+mn-cs"/>
              </a:defRPr>
            </a:lvl1pPr>
          </a:lstStyle>
          <a:p>
            <a:pPr>
              <a:defRPr/>
            </a:pPr>
            <a:endParaRPr lang="en-US"/>
          </a:p>
        </p:txBody>
      </p:sp>
      <p:sp>
        <p:nvSpPr>
          <p:cNvPr id="74757" name="Rectangle 5"/>
          <p:cNvSpPr>
            <a:spLocks noGrp="1" noChangeArrowheads="1"/>
          </p:cNvSpPr>
          <p:nvPr>
            <p:ph type="sldNum" sz="quarter" idx="3"/>
          </p:nvPr>
        </p:nvSpPr>
        <p:spPr bwMode="auto">
          <a:xfrm>
            <a:off x="3884027" y="8846261"/>
            <a:ext cx="2972421" cy="466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effectLst/>
                <a:latin typeface="Arial" charset="0"/>
                <a:cs typeface="+mn-cs"/>
              </a:defRPr>
            </a:lvl1pPr>
          </a:lstStyle>
          <a:p>
            <a:pPr>
              <a:defRPr/>
            </a:pPr>
            <a:fld id="{2FD32F95-BC19-475F-9AFE-E7EE07245F75}" type="slidenum">
              <a:rPr lang="en-US"/>
              <a:pPr>
                <a:defRPr/>
              </a:pPr>
              <a:t>‹#›</a:t>
            </a:fld>
            <a:endParaRPr lang="en-US"/>
          </a:p>
        </p:txBody>
      </p:sp>
    </p:spTree>
    <p:extLst>
      <p:ext uri="{BB962C8B-B14F-4D97-AF65-F5344CB8AC3E}">
        <p14:creationId xmlns:p14="http://schemas.microsoft.com/office/powerpoint/2010/main" val="1720798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72421" cy="466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u="none">
                <a:effectLst/>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027" y="0"/>
            <a:ext cx="2972421" cy="466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effectLst/>
                <a:latin typeface="Arial" charset="0"/>
                <a:cs typeface="+mn-cs"/>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6421" y="4424721"/>
            <a:ext cx="5485158" cy="41909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1" y="8846261"/>
            <a:ext cx="2972421" cy="466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u="none">
                <a:effectLst/>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027" y="8846261"/>
            <a:ext cx="2972421" cy="466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effectLst/>
                <a:latin typeface="Arial" charset="0"/>
                <a:cs typeface="+mn-cs"/>
              </a:defRPr>
            </a:lvl1pPr>
          </a:lstStyle>
          <a:p>
            <a:pPr>
              <a:defRPr/>
            </a:pPr>
            <a:fld id="{BA04012F-5CDB-4140-BB7C-1BDAA22805F7}" type="slidenum">
              <a:rPr lang="en-US"/>
              <a:pPr>
                <a:defRPr/>
              </a:pPr>
              <a:t>‹#›</a:t>
            </a:fld>
            <a:endParaRPr lang="en-US"/>
          </a:p>
        </p:txBody>
      </p:sp>
    </p:spTree>
    <p:extLst>
      <p:ext uri="{BB962C8B-B14F-4D97-AF65-F5344CB8AC3E}">
        <p14:creationId xmlns:p14="http://schemas.microsoft.com/office/powerpoint/2010/main" val="2742863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13095CC-A7E0-45F0-B9BF-050FFF141DD2}" type="slidenum">
              <a:rPr lang="en-US" smtClean="0">
                <a:latin typeface="Arial" pitchFamily="34" charset="0"/>
              </a:rPr>
              <a:pPr/>
              <a:t>1</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xfrm>
            <a:off x="1103313" y="698500"/>
            <a:ext cx="4652962" cy="3490913"/>
          </a:xfrm>
          <a:ln/>
        </p:spPr>
      </p:sp>
      <p:sp>
        <p:nvSpPr>
          <p:cNvPr id="47108" name="Rectangle 3"/>
          <p:cNvSpPr>
            <a:spLocks noGrp="1" noChangeArrowheads="1"/>
          </p:cNvSpPr>
          <p:nvPr>
            <p:ph type="body" idx="1"/>
          </p:nvPr>
        </p:nvSpPr>
        <p:spPr>
          <a:xfrm>
            <a:off x="911605" y="4424721"/>
            <a:ext cx="5034791" cy="4190921"/>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F351F6F-B35B-4484-B9C0-C0B7676D278E}" type="slidenum">
              <a:rPr lang="en-US" smtClean="0">
                <a:latin typeface="Arial" pitchFamily="34" charset="0"/>
              </a:rPr>
              <a:pPr/>
              <a:t>10</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xfrm>
            <a:off x="1103313" y="700088"/>
            <a:ext cx="4654550" cy="3492500"/>
          </a:xfrm>
          <a:ln/>
        </p:spPr>
      </p:sp>
      <p:sp>
        <p:nvSpPr>
          <p:cNvPr id="48132" name="Rectangle 3"/>
          <p:cNvSpPr>
            <a:spLocks noGrp="1" noChangeArrowheads="1"/>
          </p:cNvSpPr>
          <p:nvPr>
            <p:ph type="body" idx="1"/>
          </p:nvPr>
        </p:nvSpPr>
        <p:spPr>
          <a:xfrm>
            <a:off x="914711" y="4424722"/>
            <a:ext cx="5028579" cy="2823009"/>
          </a:xfrm>
          <a:noFill/>
          <a:ln/>
        </p:spPr>
        <p:txBody>
          <a:bodyPr/>
          <a:lstStyle/>
          <a:p>
            <a:pPr eaLnBrk="1" hangingPunct="1"/>
            <a:r>
              <a:rPr lang="en-US" dirty="0" smtClean="0">
                <a:latin typeface="Arial" pitchFamily="34" charset="0"/>
              </a:rPr>
              <a:t>You may have noticed that your children different than you.</a:t>
            </a:r>
          </a:p>
          <a:p>
            <a:pPr eaLnBrk="1" hangingPunct="1"/>
            <a:r>
              <a:rPr lang="en-US" dirty="0" smtClean="0">
                <a:latin typeface="Arial" pitchFamily="34" charset="0"/>
              </a:rPr>
              <a:t>Some of that is just because they’re young, but every generation has its own unique characteristics</a:t>
            </a:r>
          </a:p>
          <a:p>
            <a:pPr eaLnBrk="1" hangingPunct="1"/>
            <a:r>
              <a:rPr lang="en-US" dirty="0" smtClean="0">
                <a:latin typeface="Arial" pitchFamily="34" charset="0"/>
              </a:rPr>
              <a:t>The more we know about this next generation – how they perceive things and what’s important to them – the better we all as parents can do to launch them successfully.</a:t>
            </a:r>
          </a:p>
          <a:p>
            <a:pPr eaLnBrk="1" hangingPunct="1"/>
            <a:r>
              <a:rPr lang="en-US" dirty="0" smtClean="0">
                <a:latin typeface="Arial" pitchFamily="34" charset="0"/>
              </a:rPr>
              <a:t>We are going to walk you through some generational differences , talk about why and how the </a:t>
            </a:r>
            <a:r>
              <a:rPr lang="en-US" dirty="0" err="1" smtClean="0">
                <a:latin typeface="Arial" pitchFamily="34" charset="0"/>
              </a:rPr>
              <a:t>Millennials</a:t>
            </a:r>
            <a:r>
              <a:rPr lang="en-US" dirty="0" smtClean="0">
                <a:latin typeface="Arial" pitchFamily="34" charset="0"/>
              </a:rPr>
              <a:t> (as we call them) are different and finish up with some specific tips for helping your Millennial children get ready to prepare for a service academy education.</a:t>
            </a:r>
          </a:p>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59A5164-7B16-4875-A375-136CCB4AE765}" type="slidenum">
              <a:rPr lang="en-US" smtClean="0">
                <a:latin typeface="Arial" pitchFamily="34" charset="0"/>
              </a:rPr>
              <a:pPr/>
              <a:t>11</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latin typeface="Arial" pitchFamily="34" charset="0"/>
              </a:rPr>
              <a:t>Trophies for 10</a:t>
            </a:r>
            <a:r>
              <a:rPr lang="en-US" baseline="30000" smtClean="0">
                <a:latin typeface="Arial" pitchFamily="34" charset="0"/>
              </a:rPr>
              <a:t>th</a:t>
            </a:r>
            <a:r>
              <a:rPr lang="en-US" smtClean="0">
                <a:latin typeface="Arial" pitchFamily="34" charset="0"/>
              </a:rPr>
              <a:t> place</a:t>
            </a:r>
          </a:p>
          <a:p>
            <a:pPr eaLnBrk="1" hangingPunct="1"/>
            <a:r>
              <a:rPr lang="en-US" smtClean="0">
                <a:latin typeface="Arial" pitchFamily="34" charset="0"/>
              </a:rPr>
              <a:t>Red ink hurts self esteem</a:t>
            </a:r>
          </a:p>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smtClean="0">
                <a:latin typeface="Arial" pitchFamily="34" charset="0"/>
              </a:rPr>
              <a:t>“Raised as parent’s friends” – One of my recent candidates volunteered that, “My parents and I put this resume together.”  I was surprised on two accounts:  1) his parents helped him, 2) he told me (didn’t think twice about his parents helping him with his resume)</a:t>
            </a:r>
          </a:p>
          <a:p>
            <a:pPr eaLnBrk="1" hangingPunct="1"/>
            <a:r>
              <a:rPr lang="en-US" smtClean="0">
                <a:latin typeface="Arial" pitchFamily="34" charset="0"/>
              </a:rPr>
              <a:t>“Parents remind them” – I read an article in the Wall St Journal were a Millennial missed an important deadline at work.  When his manager asked him why he missed the deadline, he said, “Why didn’t you remind me?”</a:t>
            </a:r>
          </a:p>
          <a:p>
            <a:pPr eaLnBrk="1" hangingPunct="1"/>
            <a:r>
              <a:rPr lang="en-US" smtClean="0">
                <a:latin typeface="Arial" pitchFamily="34" charset="0"/>
              </a:rPr>
              <a:t> - Remember this point as we talk about how much hand holding we should do with our candidates</a:t>
            </a:r>
          </a:p>
          <a:p>
            <a:pPr eaLnBrk="1" hangingPunct="1"/>
            <a:r>
              <a:rPr lang="en-US" smtClean="0">
                <a:latin typeface="Arial" pitchFamily="34" charset="0"/>
              </a:rPr>
              <a:t>“Well looked after” – Not only from the entitlement perspective (earlier slide), but also just watched more closely.  How many of you heard, “Go outside and play … come back when the street lights come on?”  This never happens with kids today.  Plus, they all are connected through cell phones</a:t>
            </a:r>
          </a:p>
          <a:p>
            <a:pPr eaLnBrk="1" hangingPunct="1"/>
            <a:endParaRPr lang="en-US" smtClean="0">
              <a:latin typeface="Arial" pitchFamily="34" charset="0"/>
            </a:endParaRPr>
          </a:p>
        </p:txBody>
      </p:sp>
      <p:sp>
        <p:nvSpPr>
          <p:cNvPr id="36868" name="Slide Number Placeholder 3"/>
          <p:cNvSpPr>
            <a:spLocks noGrp="1"/>
          </p:cNvSpPr>
          <p:nvPr>
            <p:ph type="sldNum" sz="quarter" idx="5"/>
          </p:nvPr>
        </p:nvSpPr>
        <p:spPr>
          <a:noFill/>
        </p:spPr>
        <p:txBody>
          <a:bodyPr/>
          <a:lstStyle/>
          <a:p>
            <a:fld id="{A7763E73-A8E6-4D25-AF55-5D3ECAF8193A}"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63613" y="476250"/>
            <a:ext cx="4957762" cy="3719513"/>
          </a:xfrm>
          <a:solidFill>
            <a:srgbClr val="FFFFFF"/>
          </a:solidFill>
          <a:ln/>
        </p:spPr>
      </p:sp>
      <p:sp>
        <p:nvSpPr>
          <p:cNvPr id="55299" name="Rectangle 3"/>
          <p:cNvSpPr>
            <a:spLocks noGrp="1" noChangeArrowheads="1"/>
          </p:cNvSpPr>
          <p:nvPr>
            <p:ph type="body" idx="1"/>
          </p:nvPr>
        </p:nvSpPr>
        <p:spPr>
          <a:xfrm>
            <a:off x="770282" y="4396093"/>
            <a:ext cx="5460310" cy="4551960"/>
          </a:xfrm>
          <a:solidFill>
            <a:srgbClr val="FFFFFF"/>
          </a:solidFill>
          <a:ln>
            <a:solidFill>
              <a:srgbClr val="000000"/>
            </a:solidFill>
          </a:ln>
        </p:spPr>
        <p:txBody>
          <a:bodyPr lIns="91581" tIns="45789" rIns="91581" bIns="45789"/>
          <a:lstStyle/>
          <a:p>
            <a:pPr defTabSz="912813" eaLnBrk="1" hangingPunct="1"/>
            <a:r>
              <a:rPr lang="en-US" b="1" u="sng" dirty="0" smtClean="0">
                <a:latin typeface="Arial" pitchFamily="34" charset="0"/>
              </a:rPr>
              <a:t>Picture</a:t>
            </a:r>
            <a:r>
              <a:rPr lang="en-US" dirty="0" smtClean="0">
                <a:latin typeface="Arial" pitchFamily="34" charset="0"/>
              </a:rPr>
              <a:t>: aerial view of cadet area, from </a:t>
            </a:r>
            <a:r>
              <a:rPr lang="en-US" dirty="0" err="1" smtClean="0">
                <a:latin typeface="Arial" pitchFamily="34" charset="0"/>
              </a:rPr>
              <a:t>fairchild</a:t>
            </a:r>
            <a:r>
              <a:rPr lang="en-US" dirty="0" smtClean="0">
                <a:latin typeface="Arial" pitchFamily="34" charset="0"/>
              </a:rPr>
              <a:t> hall area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63613" y="476250"/>
            <a:ext cx="4957762" cy="3719513"/>
          </a:xfrm>
          <a:solidFill>
            <a:srgbClr val="FFFFFF"/>
          </a:solidFill>
          <a:ln/>
        </p:spPr>
      </p:sp>
      <p:sp>
        <p:nvSpPr>
          <p:cNvPr id="55299" name="Rectangle 3"/>
          <p:cNvSpPr>
            <a:spLocks noGrp="1" noChangeArrowheads="1"/>
          </p:cNvSpPr>
          <p:nvPr>
            <p:ph type="body" idx="1"/>
          </p:nvPr>
        </p:nvSpPr>
        <p:spPr>
          <a:xfrm>
            <a:off x="770282" y="4396093"/>
            <a:ext cx="5460310" cy="4551960"/>
          </a:xfrm>
          <a:solidFill>
            <a:srgbClr val="FFFFFF"/>
          </a:solidFill>
          <a:ln>
            <a:solidFill>
              <a:srgbClr val="000000"/>
            </a:solidFill>
          </a:ln>
        </p:spPr>
        <p:txBody>
          <a:bodyPr lIns="91581" tIns="45789" rIns="91581" bIns="45789"/>
          <a:lstStyle/>
          <a:p>
            <a:pPr defTabSz="912813" eaLnBrk="1" hangingPunct="1"/>
            <a:r>
              <a:rPr lang="en-US" b="1" u="sng" dirty="0" smtClean="0">
                <a:latin typeface="Arial" pitchFamily="34" charset="0"/>
              </a:rPr>
              <a:t>Picture</a:t>
            </a:r>
            <a:r>
              <a:rPr lang="en-US" dirty="0" smtClean="0">
                <a:latin typeface="Arial" pitchFamily="34" charset="0"/>
              </a:rPr>
              <a:t>: aerial view of cadet area, from </a:t>
            </a:r>
            <a:r>
              <a:rPr lang="en-US" dirty="0" err="1" smtClean="0">
                <a:latin typeface="Arial" pitchFamily="34" charset="0"/>
              </a:rPr>
              <a:t>fairchild</a:t>
            </a:r>
            <a:r>
              <a:rPr lang="en-US" dirty="0" smtClean="0">
                <a:latin typeface="Arial" pitchFamily="34" charset="0"/>
              </a:rPr>
              <a:t> hall area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63613" y="476250"/>
            <a:ext cx="4957762" cy="3719513"/>
          </a:xfrm>
          <a:solidFill>
            <a:srgbClr val="FFFFFF"/>
          </a:solidFill>
          <a:ln/>
        </p:spPr>
      </p:sp>
      <p:sp>
        <p:nvSpPr>
          <p:cNvPr id="53251" name="Rectangle 3"/>
          <p:cNvSpPr>
            <a:spLocks noGrp="1" noChangeArrowheads="1"/>
          </p:cNvSpPr>
          <p:nvPr>
            <p:ph type="body" idx="1"/>
          </p:nvPr>
        </p:nvSpPr>
        <p:spPr>
          <a:xfrm>
            <a:off x="770282" y="4396093"/>
            <a:ext cx="5460310" cy="4551960"/>
          </a:xfrm>
          <a:solidFill>
            <a:srgbClr val="FFFFFF"/>
          </a:solidFill>
          <a:ln>
            <a:solidFill>
              <a:srgbClr val="000000"/>
            </a:solidFill>
          </a:ln>
        </p:spPr>
        <p:txBody>
          <a:bodyPr lIns="91581" tIns="45789" rIns="91581" bIns="45789"/>
          <a:lstStyle/>
          <a:p>
            <a:pPr defTabSz="912813" eaLnBrk="1" hangingPunct="1"/>
            <a:r>
              <a:rPr lang="en-US" smtClean="0">
                <a:latin typeface="Arial" pitchFamily="34" charset="0"/>
              </a:rPr>
              <a:t>First and foremost among the reasons for attending USAFA is a genuine desire to be part of our nation’s security.  Also, the academic reputation of USAFA is recognized nationwide.  Another consideration includes guaranteed employment after graduation, maybe as a pilot, and real opportunities for travel, challenge, personal growth, and memories that will last a lifetime. In addition, there are significant Area recreational opportunities (skiing, snowboarding, hiking, etc.) and a wide variety of USAFA Clubs/activities (show choir, D&amp;B, Blue Bards, sports clubs, etc.)</a:t>
            </a:r>
          </a:p>
          <a:p>
            <a:pPr defTabSz="912813" eaLnBrk="1" hangingPunct="1"/>
            <a:r>
              <a:rPr lang="en-US" smtClean="0">
                <a:latin typeface="Arial" pitchFamily="34" charset="0"/>
                <a:ea typeface="MS Mincho" pitchFamily="49" charset="-128"/>
              </a:rPr>
              <a:t> </a:t>
            </a:r>
            <a:endParaRPr lang="en-US" smtClean="0">
              <a:latin typeface="Arial" pitchFamily="34" charset="0"/>
              <a:cs typeface="Courier New" pitchFamily="49" charset="0"/>
            </a:endParaRPr>
          </a:p>
          <a:p>
            <a:pPr defTabSz="912813" eaLnBrk="1" hangingPunct="1"/>
            <a:r>
              <a:rPr lang="en-US" smtClean="0">
                <a:latin typeface="Arial" pitchFamily="34" charset="0"/>
              </a:rPr>
              <a:t>But most importantly, attending the Academy and serving in the Air Force must be what you want to do.  Strong personal motivation is absolutely necessary to be successful at the  Academy. The top 3 reasons why freshmen (4th classmen) resign are (source - Rollie Stoneman, USAFA admissions):</a:t>
            </a:r>
          </a:p>
          <a:p>
            <a:pPr marL="504825" lvl="1" indent="-211138" defTabSz="912813" eaLnBrk="1" hangingPunct="1">
              <a:buFontTx/>
              <a:buAutoNum type="arabicPeriod"/>
            </a:pPr>
            <a:r>
              <a:rPr lang="en-US" smtClean="0">
                <a:latin typeface="Arial" pitchFamily="34" charset="0"/>
              </a:rPr>
              <a:t>I don’t want to be an officer</a:t>
            </a:r>
          </a:p>
          <a:p>
            <a:pPr marL="504825" lvl="1" indent="-211138" defTabSz="912813" eaLnBrk="1" hangingPunct="1">
              <a:buFontTx/>
              <a:buAutoNum type="arabicPeriod"/>
            </a:pPr>
            <a:r>
              <a:rPr lang="en-US" smtClean="0">
                <a:latin typeface="Arial" pitchFamily="34" charset="0"/>
              </a:rPr>
              <a:t>I don’t want the military lifestyle</a:t>
            </a:r>
          </a:p>
          <a:p>
            <a:pPr marL="504825" lvl="1" indent="-211138" defTabSz="912813" eaLnBrk="1" hangingPunct="1">
              <a:buFontTx/>
              <a:buAutoNum type="arabicPeriod"/>
            </a:pPr>
            <a:r>
              <a:rPr lang="en-US" smtClean="0">
                <a:latin typeface="Arial" pitchFamily="34" charset="0"/>
              </a:rPr>
              <a:t>My parents wanted me to come</a:t>
            </a:r>
          </a:p>
          <a:p>
            <a:pPr defTabSz="912813" eaLnBrk="1" hangingPunct="1"/>
            <a:r>
              <a:rPr lang="en-US" smtClean="0">
                <a:latin typeface="Arial" pitchFamily="34" charset="0"/>
              </a:rPr>
              <a:t>add to those:</a:t>
            </a:r>
          </a:p>
          <a:p>
            <a:pPr marL="504825" lvl="1" indent="-211138" defTabSz="912813" eaLnBrk="1" hangingPunct="1"/>
            <a:r>
              <a:rPr lang="en-US" smtClean="0">
                <a:latin typeface="Arial" pitchFamily="34" charset="0"/>
              </a:rPr>
              <a:t>I came for free school--I didn’t realize how expensive eight years of a certain lifestyle really is</a:t>
            </a:r>
          </a:p>
          <a:p>
            <a:pPr marL="504825" lvl="1" indent="-211138" defTabSz="912813" eaLnBrk="1" hangingPunct="1"/>
            <a:r>
              <a:rPr lang="en-US" smtClean="0">
                <a:latin typeface="Arial" pitchFamily="34" charset="0"/>
              </a:rPr>
              <a:t>I came for the glamour and prestige and didn’t consider the lifestyle and commitment I would be getting into </a:t>
            </a:r>
          </a:p>
          <a:p>
            <a:pPr marL="504825" lvl="1" indent="-211138" defTabSz="912813" eaLnBrk="1" hangingPunct="1"/>
            <a:endParaRPr lang="en-US" smtClean="0">
              <a:latin typeface="Arial" pitchFamily="34" charset="0"/>
            </a:endParaRPr>
          </a:p>
          <a:p>
            <a:pPr defTabSz="912813" eaLnBrk="1" hangingPunct="1"/>
            <a:r>
              <a:rPr lang="en-US" b="1" u="sng" smtClean="0">
                <a:latin typeface="Arial" pitchFamily="34" charset="0"/>
              </a:rPr>
              <a:t>Picture:</a:t>
            </a:r>
            <a:r>
              <a:rPr lang="en-US" smtClean="0">
                <a:latin typeface="Arial" pitchFamily="34" charset="0"/>
              </a:rPr>
              <a:t> MC-130E/H Combat Talon I/II, www.af.mil/library/factsheets/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5299FF3-541E-4B1C-9CE8-53AC172F48A7}" type="slidenum">
              <a:rPr lang="en-US" smtClean="0">
                <a:latin typeface="Arial" pitchFamily="34" charset="0"/>
              </a:rPr>
              <a:pPr/>
              <a:t>16</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xfrm>
            <a:off x="1103313" y="700088"/>
            <a:ext cx="4654550" cy="3492500"/>
          </a:xfrm>
          <a:solidFill>
            <a:srgbClr val="FFFFFF"/>
          </a:solidFill>
          <a:ln/>
        </p:spPr>
      </p:sp>
      <p:sp>
        <p:nvSpPr>
          <p:cNvPr id="52228" name="Rectangle 3"/>
          <p:cNvSpPr>
            <a:spLocks noGrp="1" noChangeArrowheads="1"/>
          </p:cNvSpPr>
          <p:nvPr>
            <p:ph type="body" idx="1"/>
          </p:nvPr>
        </p:nvSpPr>
        <p:spPr>
          <a:xfrm>
            <a:off x="380483" y="4275216"/>
            <a:ext cx="6325324" cy="4656932"/>
          </a:xfrm>
          <a:solidFill>
            <a:srgbClr val="FFFFFF"/>
          </a:solidFill>
          <a:ln/>
        </p:spPr>
        <p:txBody>
          <a:bodyPr/>
          <a:lstStyle/>
          <a:p>
            <a:pPr eaLnBrk="1" hangingPunct="1">
              <a:lnSpc>
                <a:spcPct val="80000"/>
              </a:lnSpc>
            </a:pPr>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5299FF3-541E-4B1C-9CE8-53AC172F48A7}" type="slidenum">
              <a:rPr lang="en-US" smtClean="0">
                <a:latin typeface="Arial" pitchFamily="34" charset="0"/>
              </a:rPr>
              <a:pPr/>
              <a:t>17</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a:xfrm>
            <a:off x="1103313" y="700088"/>
            <a:ext cx="4654550" cy="3492500"/>
          </a:xfrm>
          <a:solidFill>
            <a:srgbClr val="FFFFFF"/>
          </a:solidFill>
          <a:ln/>
        </p:spPr>
      </p:sp>
      <p:sp>
        <p:nvSpPr>
          <p:cNvPr id="52228" name="Rectangle 3"/>
          <p:cNvSpPr>
            <a:spLocks noGrp="1" noChangeArrowheads="1"/>
          </p:cNvSpPr>
          <p:nvPr>
            <p:ph type="body" idx="1"/>
          </p:nvPr>
        </p:nvSpPr>
        <p:spPr>
          <a:xfrm>
            <a:off x="380483" y="4275216"/>
            <a:ext cx="6325324" cy="4656932"/>
          </a:xfrm>
          <a:solidFill>
            <a:srgbClr val="FFFFFF"/>
          </a:solidFill>
          <a:ln/>
        </p:spPr>
        <p:txBody>
          <a:bodyPr/>
          <a:lstStyle/>
          <a:p>
            <a:pPr eaLnBrk="1" hangingPunct="1">
              <a:lnSpc>
                <a:spcPct val="80000"/>
              </a:lnSpc>
            </a:pPr>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Rot="1" noChangeAspect="1" noChangeArrowheads="1" noTextEdit="1"/>
          </p:cNvSpPr>
          <p:nvPr>
            <p:ph type="sldImg"/>
          </p:nvPr>
        </p:nvSpPr>
        <p:spPr>
          <a:xfrm>
            <a:off x="2167160" y="698540"/>
            <a:ext cx="2526017" cy="3492699"/>
          </a:xfrm>
          <a:ln/>
        </p:spPr>
      </p:sp>
      <p:sp>
        <p:nvSpPr>
          <p:cNvPr id="134148" name="Rectangle 3"/>
          <p:cNvSpPr>
            <a:spLocks noGrp="1" noChangeArrowheads="1"/>
          </p:cNvSpPr>
          <p:nvPr>
            <p:ph type="body" idx="1"/>
          </p:nvPr>
        </p:nvSpPr>
        <p:spPr>
          <a:xfrm>
            <a:off x="914635" y="4424085"/>
            <a:ext cx="5028732" cy="4191238"/>
          </a:xfrm>
          <a:noFill/>
          <a:ln/>
        </p:spPr>
        <p:txBody>
          <a:bodyPr/>
          <a:lstStyle/>
          <a:p>
            <a:pPr eaLnBrk="1" hangingPunct="1"/>
            <a:r>
              <a:rPr lang="en-US" smtClean="0"/>
              <a:t>Attacking USAFA patch will determine end of brief.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F351F6F-B35B-4484-B9C0-C0B7676D278E}" type="slidenum">
              <a:rPr lang="en-US" smtClean="0">
                <a:latin typeface="Arial" pitchFamily="34" charset="0"/>
              </a:rPr>
              <a:pPr/>
              <a:t>2</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xfrm>
            <a:off x="1103313" y="700088"/>
            <a:ext cx="4654550" cy="3492500"/>
          </a:xfrm>
          <a:ln/>
        </p:spPr>
      </p:sp>
      <p:sp>
        <p:nvSpPr>
          <p:cNvPr id="48132" name="Rectangle 3"/>
          <p:cNvSpPr>
            <a:spLocks noGrp="1" noChangeArrowheads="1"/>
          </p:cNvSpPr>
          <p:nvPr>
            <p:ph type="body" idx="1"/>
          </p:nvPr>
        </p:nvSpPr>
        <p:spPr>
          <a:xfrm>
            <a:off x="914711" y="4424722"/>
            <a:ext cx="5028579" cy="418933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F351F6F-B35B-4484-B9C0-C0B7676D278E}" type="slidenum">
              <a:rPr lang="en-US" smtClean="0">
                <a:latin typeface="Arial" pitchFamily="34" charset="0"/>
              </a:rPr>
              <a:pPr/>
              <a:t>3</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xfrm>
            <a:off x="1103313" y="700088"/>
            <a:ext cx="4654550" cy="3492500"/>
          </a:xfrm>
          <a:ln/>
        </p:spPr>
      </p:sp>
      <p:sp>
        <p:nvSpPr>
          <p:cNvPr id="48132" name="Rectangle 3"/>
          <p:cNvSpPr>
            <a:spLocks noGrp="1" noChangeArrowheads="1"/>
          </p:cNvSpPr>
          <p:nvPr>
            <p:ph type="body" idx="1"/>
          </p:nvPr>
        </p:nvSpPr>
        <p:spPr>
          <a:xfrm>
            <a:off x="914711" y="4424722"/>
            <a:ext cx="5028579" cy="2823009"/>
          </a:xfrm>
          <a:noFill/>
          <a:ln/>
        </p:spPr>
        <p:txBody>
          <a:bodyPr/>
          <a:lstStyle/>
          <a:p>
            <a:pPr eaLnBrk="1" hangingPunct="1"/>
            <a:r>
              <a:rPr lang="en-US" dirty="0" smtClean="0">
                <a:latin typeface="Arial" pitchFamily="34" charset="0"/>
              </a:rPr>
              <a:t>You may have noticed that your children different than you.</a:t>
            </a:r>
          </a:p>
          <a:p>
            <a:pPr eaLnBrk="1" hangingPunct="1"/>
            <a:r>
              <a:rPr lang="en-US" dirty="0" smtClean="0">
                <a:latin typeface="Arial" pitchFamily="34" charset="0"/>
              </a:rPr>
              <a:t>Some of that is just because they’re young, but every generation has its own unique characteristics</a:t>
            </a:r>
          </a:p>
          <a:p>
            <a:pPr eaLnBrk="1" hangingPunct="1"/>
            <a:r>
              <a:rPr lang="en-US" dirty="0" smtClean="0">
                <a:latin typeface="Arial" pitchFamily="34" charset="0"/>
              </a:rPr>
              <a:t>The more we know about this next generation – how they perceive things and what’s important to them – the better we all as parents can do to launch them successfully.</a:t>
            </a:r>
          </a:p>
          <a:p>
            <a:pPr eaLnBrk="1" hangingPunct="1"/>
            <a:r>
              <a:rPr lang="en-US" dirty="0" smtClean="0">
                <a:latin typeface="Arial" pitchFamily="34" charset="0"/>
              </a:rPr>
              <a:t>We are going to walk you through some generational differences , talk about why and how the </a:t>
            </a:r>
            <a:r>
              <a:rPr lang="en-US" dirty="0" err="1" smtClean="0">
                <a:latin typeface="Arial" pitchFamily="34" charset="0"/>
              </a:rPr>
              <a:t>Millennials</a:t>
            </a:r>
            <a:r>
              <a:rPr lang="en-US" dirty="0" smtClean="0">
                <a:latin typeface="Arial" pitchFamily="34" charset="0"/>
              </a:rPr>
              <a:t> (as we call them) are different and finish up with some specific tips for helping your Millennial children get ready to prepare for a service academy education.</a:t>
            </a:r>
          </a:p>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F351F6F-B35B-4484-B9C0-C0B7676D278E}" type="slidenum">
              <a:rPr lang="en-US" smtClean="0">
                <a:latin typeface="Arial" pitchFamily="34" charset="0"/>
              </a:rPr>
              <a:pPr/>
              <a:t>4</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xfrm>
            <a:off x="1103313" y="700088"/>
            <a:ext cx="4654550" cy="3492500"/>
          </a:xfrm>
          <a:ln/>
        </p:spPr>
      </p:sp>
      <p:sp>
        <p:nvSpPr>
          <p:cNvPr id="48132" name="Rectangle 3"/>
          <p:cNvSpPr>
            <a:spLocks noGrp="1" noChangeArrowheads="1"/>
          </p:cNvSpPr>
          <p:nvPr>
            <p:ph type="body" idx="1"/>
          </p:nvPr>
        </p:nvSpPr>
        <p:spPr>
          <a:xfrm>
            <a:off x="914711" y="4424722"/>
            <a:ext cx="5028579" cy="2823009"/>
          </a:xfrm>
          <a:noFill/>
          <a:ln/>
        </p:spPr>
        <p:txBody>
          <a:bodyPr/>
          <a:lstStyle/>
          <a:p>
            <a:pPr eaLnBrk="1" hangingPunct="1"/>
            <a:r>
              <a:rPr lang="en-US" dirty="0" smtClean="0">
                <a:latin typeface="Arial" pitchFamily="34" charset="0"/>
              </a:rPr>
              <a:t>You may have noticed that your children different than you.</a:t>
            </a:r>
          </a:p>
          <a:p>
            <a:pPr eaLnBrk="1" hangingPunct="1"/>
            <a:r>
              <a:rPr lang="en-US" dirty="0" smtClean="0">
                <a:latin typeface="Arial" pitchFamily="34" charset="0"/>
              </a:rPr>
              <a:t>Some of that is just because they’re young, but every generation has its own unique characteristics</a:t>
            </a:r>
          </a:p>
          <a:p>
            <a:pPr eaLnBrk="1" hangingPunct="1"/>
            <a:r>
              <a:rPr lang="en-US" dirty="0" smtClean="0">
                <a:latin typeface="Arial" pitchFamily="34" charset="0"/>
              </a:rPr>
              <a:t>The more we know about this next generation – how they perceive things and what’s important to them – the better we all as parents can do to launch them successfully.</a:t>
            </a:r>
          </a:p>
          <a:p>
            <a:pPr eaLnBrk="1" hangingPunct="1"/>
            <a:r>
              <a:rPr lang="en-US" dirty="0" smtClean="0">
                <a:latin typeface="Arial" pitchFamily="34" charset="0"/>
              </a:rPr>
              <a:t>We are going to walk you through some generational differences , talk about why and how the </a:t>
            </a:r>
            <a:r>
              <a:rPr lang="en-US" dirty="0" err="1" smtClean="0">
                <a:latin typeface="Arial" pitchFamily="34" charset="0"/>
              </a:rPr>
              <a:t>Millennials</a:t>
            </a:r>
            <a:r>
              <a:rPr lang="en-US" dirty="0" smtClean="0">
                <a:latin typeface="Arial" pitchFamily="34" charset="0"/>
              </a:rPr>
              <a:t> (as we call them) are different and finish up with some specific tips for helping your Millennial children get ready to prepare for a service academy education.</a:t>
            </a:r>
          </a:p>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F351F6F-B35B-4484-B9C0-C0B7676D278E}" type="slidenum">
              <a:rPr lang="en-US" smtClean="0">
                <a:latin typeface="Arial" pitchFamily="34" charset="0"/>
              </a:rPr>
              <a:pPr/>
              <a:t>5</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xfrm>
            <a:off x="1103313" y="700088"/>
            <a:ext cx="4654550" cy="3492500"/>
          </a:xfrm>
          <a:ln/>
        </p:spPr>
      </p:sp>
      <p:sp>
        <p:nvSpPr>
          <p:cNvPr id="48132" name="Rectangle 3"/>
          <p:cNvSpPr>
            <a:spLocks noGrp="1" noChangeArrowheads="1"/>
          </p:cNvSpPr>
          <p:nvPr>
            <p:ph type="body" idx="1"/>
          </p:nvPr>
        </p:nvSpPr>
        <p:spPr>
          <a:xfrm>
            <a:off x="914711" y="4424722"/>
            <a:ext cx="5028579" cy="2823009"/>
          </a:xfrm>
          <a:noFill/>
          <a:ln/>
        </p:spPr>
        <p:txBody>
          <a:bodyPr/>
          <a:lstStyle/>
          <a:p>
            <a:pPr eaLnBrk="1" hangingPunct="1"/>
            <a:r>
              <a:rPr lang="en-US" dirty="0" smtClean="0">
                <a:latin typeface="Arial" pitchFamily="34" charset="0"/>
              </a:rPr>
              <a:t>You may have noticed that your children different than you.</a:t>
            </a:r>
          </a:p>
          <a:p>
            <a:pPr eaLnBrk="1" hangingPunct="1"/>
            <a:r>
              <a:rPr lang="en-US" dirty="0" smtClean="0">
                <a:latin typeface="Arial" pitchFamily="34" charset="0"/>
              </a:rPr>
              <a:t>Some of that is just because they’re young, but every generation has its own unique characteristics</a:t>
            </a:r>
          </a:p>
          <a:p>
            <a:pPr eaLnBrk="1" hangingPunct="1"/>
            <a:r>
              <a:rPr lang="en-US" dirty="0" smtClean="0">
                <a:latin typeface="Arial" pitchFamily="34" charset="0"/>
              </a:rPr>
              <a:t>The more we know about this next generation – how they perceive things and what’s important to them – the better we all as parents can do to launch them successfully.</a:t>
            </a:r>
          </a:p>
          <a:p>
            <a:pPr eaLnBrk="1" hangingPunct="1"/>
            <a:r>
              <a:rPr lang="en-US" dirty="0" smtClean="0">
                <a:latin typeface="Arial" pitchFamily="34" charset="0"/>
              </a:rPr>
              <a:t>We are going to walk you through some generational differences , talk about why and how the </a:t>
            </a:r>
            <a:r>
              <a:rPr lang="en-US" dirty="0" err="1" smtClean="0">
                <a:latin typeface="Arial" pitchFamily="34" charset="0"/>
              </a:rPr>
              <a:t>Millennials</a:t>
            </a:r>
            <a:r>
              <a:rPr lang="en-US" dirty="0" smtClean="0">
                <a:latin typeface="Arial" pitchFamily="34" charset="0"/>
              </a:rPr>
              <a:t> (as we call them) are different and finish up with some specific tips for helping your Millennial children get ready to prepare for a service academy education.</a:t>
            </a:r>
          </a:p>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F351F6F-B35B-4484-B9C0-C0B7676D278E}" type="slidenum">
              <a:rPr lang="en-US" smtClean="0">
                <a:latin typeface="Arial" pitchFamily="34" charset="0"/>
              </a:rPr>
              <a:pPr/>
              <a:t>6</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xfrm>
            <a:off x="1103313" y="700088"/>
            <a:ext cx="4654550" cy="3492500"/>
          </a:xfrm>
          <a:ln/>
        </p:spPr>
      </p:sp>
      <p:sp>
        <p:nvSpPr>
          <p:cNvPr id="48132" name="Rectangle 3"/>
          <p:cNvSpPr>
            <a:spLocks noGrp="1" noChangeArrowheads="1"/>
          </p:cNvSpPr>
          <p:nvPr>
            <p:ph type="body" idx="1"/>
          </p:nvPr>
        </p:nvSpPr>
        <p:spPr>
          <a:xfrm>
            <a:off x="914711" y="4424722"/>
            <a:ext cx="5028579" cy="2823009"/>
          </a:xfrm>
          <a:noFill/>
          <a:ln/>
        </p:spPr>
        <p:txBody>
          <a:bodyPr/>
          <a:lstStyle/>
          <a:p>
            <a:pPr eaLnBrk="1" hangingPunct="1"/>
            <a:r>
              <a:rPr lang="en-US" dirty="0" smtClean="0">
                <a:latin typeface="Arial" pitchFamily="34" charset="0"/>
              </a:rPr>
              <a:t>You may have noticed that your children different than you.</a:t>
            </a:r>
          </a:p>
          <a:p>
            <a:pPr eaLnBrk="1" hangingPunct="1"/>
            <a:r>
              <a:rPr lang="en-US" dirty="0" smtClean="0">
                <a:latin typeface="Arial" pitchFamily="34" charset="0"/>
              </a:rPr>
              <a:t>Some of that is just because they’re young, but every generation has its own unique characteristics</a:t>
            </a:r>
          </a:p>
          <a:p>
            <a:pPr eaLnBrk="1" hangingPunct="1"/>
            <a:r>
              <a:rPr lang="en-US" dirty="0" smtClean="0">
                <a:latin typeface="Arial" pitchFamily="34" charset="0"/>
              </a:rPr>
              <a:t>The more we know about this next generation – how they perceive things and what’s important to them – the better we all as parents can do to launch them successfully.</a:t>
            </a:r>
          </a:p>
          <a:p>
            <a:pPr eaLnBrk="1" hangingPunct="1"/>
            <a:r>
              <a:rPr lang="en-US" dirty="0" smtClean="0">
                <a:latin typeface="Arial" pitchFamily="34" charset="0"/>
              </a:rPr>
              <a:t>We are going to walk you through some generational differences , talk about why and how the </a:t>
            </a:r>
            <a:r>
              <a:rPr lang="en-US" dirty="0" err="1" smtClean="0">
                <a:latin typeface="Arial" pitchFamily="34" charset="0"/>
              </a:rPr>
              <a:t>Millennials</a:t>
            </a:r>
            <a:r>
              <a:rPr lang="en-US" dirty="0" smtClean="0">
                <a:latin typeface="Arial" pitchFamily="34" charset="0"/>
              </a:rPr>
              <a:t> (as we call them) are different and finish up with some specific tips for helping your Millennial children get ready to prepare for a service academy education.</a:t>
            </a:r>
          </a:p>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BC0A497-72B1-480A-B039-415579AD24D7}" type="slidenum">
              <a:rPr lang="en-US" smtClean="0">
                <a:latin typeface="Arial" pitchFamily="34" charset="0"/>
              </a:rPr>
              <a:pPr/>
              <a:t>7</a:t>
            </a:fld>
            <a:endParaRPr lang="en-US" smtClean="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E80BB96-4716-4091-982B-6F2F7A1F1202}" type="slidenum">
              <a:rPr lang="en-US" smtClean="0">
                <a:latin typeface="Arial" pitchFamily="34" charset="0"/>
              </a:rPr>
              <a:pPr/>
              <a:t>8</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5E6D299-5E43-47BE-97AB-E2402E651619}" type="slidenum">
              <a:rPr lang="en-US" smtClean="0">
                <a:latin typeface="Arial" pitchFamily="34" charset="0"/>
              </a:rPr>
              <a:pPr/>
              <a:t>9</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latin typeface="Arial" pitchFamily="34" charset="0"/>
              </a:rPr>
              <a:t>This slide is a build</a:t>
            </a:r>
          </a:p>
          <a:p>
            <a:pPr eaLnBrk="1" hangingPunct="1"/>
            <a:r>
              <a:rPr lang="en-US" smtClean="0">
                <a:latin typeface="Arial" pitchFamily="34" charset="0"/>
              </a:rPr>
              <a:t>Attitudes are different … and looks are too</a:t>
            </a:r>
          </a:p>
          <a:p>
            <a:pPr eaLnBrk="1" hangingPunct="1"/>
            <a:r>
              <a:rPr lang="en-US" smtClean="0">
                <a:latin typeface="Arial" pitchFamily="34" charset="0"/>
              </a:rPr>
              <a:t>Is the student with the short hair better than the student with the long hair?  We don’t know – you can’t judge by looks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cs typeface="+mn-cs"/>
            </a:endParaRPr>
          </a:p>
        </p:txBody>
      </p:sp>
      <p:sp>
        <p:nvSpPr>
          <p:cNvPr id="5" name="Text Box 5"/>
          <p:cNvSpPr txBox="1">
            <a:spLocks noChangeArrowheads="1"/>
          </p:cNvSpPr>
          <p:nvPr/>
        </p:nvSpPr>
        <p:spPr bwMode="auto">
          <a:xfrm>
            <a:off x="1863725" y="500063"/>
            <a:ext cx="5365750" cy="641350"/>
          </a:xfrm>
          <a:prstGeom prst="rect">
            <a:avLst/>
          </a:prstGeom>
          <a:noFill/>
          <a:ln w="9525">
            <a:noFill/>
            <a:miter lim="800000"/>
            <a:headEnd/>
            <a:tailEnd/>
          </a:ln>
          <a:effectLst/>
        </p:spPr>
        <p:txBody>
          <a:bodyPr wrap="none">
            <a:spAutoFit/>
          </a:bodyPr>
          <a:lstStyle/>
          <a:p>
            <a:pPr algn="ctr" eaLnBrk="0" hangingPunct="0">
              <a:defRPr/>
            </a:pPr>
            <a:r>
              <a:rPr lang="en-US" sz="3600" b="1" i="1" u="none">
                <a:latin typeface="Arial" charset="0"/>
                <a:cs typeface="+mn-cs"/>
              </a:rPr>
              <a:t>U.S. Air Force Academy</a:t>
            </a:r>
          </a:p>
        </p:txBody>
      </p:sp>
      <p:sp>
        <p:nvSpPr>
          <p:cNvPr id="6" name="Line 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cs typeface="+mn-cs"/>
            </a:endParaRPr>
          </a:p>
        </p:txBody>
      </p:sp>
      <p:pic>
        <p:nvPicPr>
          <p:cNvPr id="7" name="Picture 7" descr="usafaseal2"/>
          <p:cNvPicPr>
            <a:picLocks noChangeAspect="1" noChangeArrowheads="1"/>
          </p:cNvPicPr>
          <p:nvPr/>
        </p:nvPicPr>
        <p:blipFill>
          <a:blip r:embed="rId2" cstate="print"/>
          <a:srcRect/>
          <a:stretch>
            <a:fillRect/>
          </a:stretch>
        </p:blipFill>
        <p:spPr bwMode="auto">
          <a:xfrm>
            <a:off x="520700" y="2903538"/>
            <a:ext cx="3035300" cy="3187700"/>
          </a:xfrm>
          <a:prstGeom prst="rect">
            <a:avLst/>
          </a:prstGeom>
          <a:noFill/>
          <a:ln w="9525">
            <a:noFill/>
            <a:miter lim="800000"/>
            <a:headEnd/>
            <a:tailEnd/>
          </a:ln>
        </p:spPr>
      </p:pic>
      <p:sp>
        <p:nvSpPr>
          <p:cNvPr id="8" name="Text Box 8"/>
          <p:cNvSpPr txBox="1">
            <a:spLocks noChangeArrowheads="1"/>
          </p:cNvSpPr>
          <p:nvPr/>
        </p:nvSpPr>
        <p:spPr bwMode="auto">
          <a:xfrm>
            <a:off x="1228725" y="1416050"/>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u="none">
                <a:latin typeface="Century Schoolbook" pitchFamily="18" charset="0"/>
                <a:cs typeface="+mn-cs"/>
              </a:rPr>
              <a:t>I n t e g r i t y  -  S e r v i c e  -  E x c e l l e n c e</a:t>
            </a:r>
          </a:p>
        </p:txBody>
      </p:sp>
      <p:sp>
        <p:nvSpPr>
          <p:cNvPr id="5122" name="Rectangle 2"/>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5123" name="Rectangle 3"/>
          <p:cNvSpPr>
            <a:spLocks noGrp="1" noChangeArrowheads="1"/>
          </p:cNvSpPr>
          <p:nvPr>
            <p:ph type="ctrTitle"/>
          </p:nvPr>
        </p:nvSpPr>
        <p:spPr>
          <a:xfrm>
            <a:off x="3848100" y="2286000"/>
            <a:ext cx="4762500" cy="1905000"/>
          </a:xfrm>
        </p:spPr>
        <p:txBody>
          <a:bodyPr/>
          <a:lstStyle>
            <a:lvl1pPr>
              <a:defRPr sz="4400"/>
            </a:lvl1pPr>
          </a:lstStyle>
          <a:p>
            <a:r>
              <a:rPr lang="en-US"/>
              <a:t>Briefing Topic Title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0100" y="1536700"/>
            <a:ext cx="3989388" cy="432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1888" y="1536700"/>
            <a:ext cx="3989387" cy="432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0100" y="1536700"/>
            <a:ext cx="3989388" cy="432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41888" y="1536700"/>
            <a:ext cx="3989387" cy="208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41888" y="3775075"/>
            <a:ext cx="3989387" cy="208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3"/>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Line 4"/>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cs typeface="+mn-cs"/>
            </a:endParaRPr>
          </a:p>
        </p:txBody>
      </p:sp>
      <p:sp>
        <p:nvSpPr>
          <p:cNvPr id="4101" name="Line 5"/>
          <p:cNvSpPr>
            <a:spLocks noChangeShapeType="1"/>
          </p:cNvSpPr>
          <p:nvPr/>
        </p:nvSpPr>
        <p:spPr bwMode="auto">
          <a:xfrm>
            <a:off x="422275" y="1414463"/>
            <a:ext cx="8382000" cy="0"/>
          </a:xfrm>
          <a:prstGeom prst="line">
            <a:avLst/>
          </a:prstGeom>
          <a:noFill/>
          <a:ln w="57150">
            <a:solidFill>
              <a:srgbClr val="0C2D83"/>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cs typeface="+mn-cs"/>
            </a:endParaRPr>
          </a:p>
        </p:txBody>
      </p:sp>
      <p:pic>
        <p:nvPicPr>
          <p:cNvPr id="4102" name="Picture 6" descr="usafaseal2"/>
          <p:cNvPicPr>
            <a:picLocks noChangeAspect="1" noChangeArrowheads="1"/>
          </p:cNvPicPr>
          <p:nvPr/>
        </p:nvPicPr>
        <p:blipFill>
          <a:blip r:embed="rId15" cstate="print"/>
          <a:srcRect/>
          <a:stretch>
            <a:fillRect/>
          </a:stretch>
        </p:blipFill>
        <p:spPr bwMode="auto">
          <a:xfrm>
            <a:off x="385763" y="0"/>
            <a:ext cx="1287462" cy="1352550"/>
          </a:xfrm>
          <a:prstGeom prst="rect">
            <a:avLst/>
          </a:prstGeom>
          <a:noFill/>
          <a:ln w="9525">
            <a:noFill/>
            <a:miter lim="800000"/>
            <a:headEnd/>
            <a:tailEnd/>
          </a:ln>
        </p:spPr>
      </p:pic>
      <p:sp>
        <p:nvSpPr>
          <p:cNvPr id="4103" name="Text Box 7"/>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u="none">
                <a:latin typeface="Century Schoolbook" pitchFamily="18" charset="0"/>
                <a:cs typeface="+mn-cs"/>
              </a:rPr>
              <a:t>I n t e g r i t y  -  S e r v i c e  -  E x c e l l e n c e</a:t>
            </a:r>
          </a:p>
        </p:txBody>
      </p:sp>
    </p:spTree>
  </p:cSld>
  <p:clrMap bg1="lt1" tx1="dk1" bg2="lt2" tx2="dk2" accent1="accent1" accent2="accent2" accent3="accent3" accent4="accent4" accent5="accent5" accent6="accent6" hlink="hlink" folHlink="folHlink"/>
  <p:sldLayoutIdLst>
    <p:sldLayoutId id="2147483680"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r" rtl="0" eaLnBrk="0" fontAlgn="base" hangingPunct="0">
        <a:spcBef>
          <a:spcPct val="0"/>
        </a:spcBef>
        <a:spcAft>
          <a:spcPct val="0"/>
        </a:spcAft>
        <a:defRPr sz="3600" b="1">
          <a:solidFill>
            <a:srgbClr val="0C2D83"/>
          </a:solidFill>
          <a:latin typeface="+mj-lt"/>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eaLnBrk="0" fontAlgn="base" hangingPunct="0">
        <a:spcBef>
          <a:spcPct val="0"/>
        </a:spcBef>
        <a:spcAft>
          <a:spcPct val="0"/>
        </a:spcAft>
        <a:defRPr sz="3600" b="1">
          <a:solidFill>
            <a:srgbClr val="0C2D83"/>
          </a:solidFill>
          <a:latin typeface="Arial" charset="0"/>
        </a:defRPr>
      </a:lvl6pPr>
      <a:lvl7pPr marL="914400" algn="r" rtl="0" eaLnBrk="0" fontAlgn="base" hangingPunct="0">
        <a:spcBef>
          <a:spcPct val="0"/>
        </a:spcBef>
        <a:spcAft>
          <a:spcPct val="0"/>
        </a:spcAft>
        <a:defRPr sz="3600" b="1">
          <a:solidFill>
            <a:srgbClr val="0C2D83"/>
          </a:solidFill>
          <a:latin typeface="Arial" charset="0"/>
        </a:defRPr>
      </a:lvl7pPr>
      <a:lvl8pPr marL="1371600" algn="r" rtl="0" eaLnBrk="0" fontAlgn="base" hangingPunct="0">
        <a:spcBef>
          <a:spcPct val="0"/>
        </a:spcBef>
        <a:spcAft>
          <a:spcPct val="0"/>
        </a:spcAft>
        <a:defRPr sz="3600" b="1">
          <a:solidFill>
            <a:srgbClr val="0C2D83"/>
          </a:solidFill>
          <a:latin typeface="Arial" charset="0"/>
        </a:defRPr>
      </a:lvl8pPr>
      <a:lvl9pPr marL="1828800" algn="r" rtl="0" eaLnBrk="0" fontAlgn="base" hangingPunct="0">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Vid6-Cadet%20Fun.wmv"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g"/><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g"/><Relationship Id="rId5" Type="http://schemas.openxmlformats.org/officeDocument/2006/relationships/image" Target="../media/image30.png"/><Relationship Id="rId6" Type="http://schemas.openxmlformats.org/officeDocument/2006/relationships/image" Target="../media/image31.jpg"/><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justjared.buzznet.com/2008/03/29/zac-efron-gangster/" TargetMode="External"/><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hyperlink" Target="http://www.independent.com/photos/2008/apr/17/7879/" TargetMode="External"/><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590800" y="2133600"/>
            <a:ext cx="6019800" cy="1905000"/>
          </a:xfrm>
        </p:spPr>
        <p:txBody>
          <a:bodyPr/>
          <a:lstStyle/>
          <a:p>
            <a:pPr algn="ctr"/>
            <a:r>
              <a:rPr lang="en-US" sz="4000" dirty="0" smtClean="0"/>
              <a:t>The Parents Role in</a:t>
            </a:r>
            <a:br>
              <a:rPr lang="en-US" sz="4000" dirty="0" smtClean="0"/>
            </a:br>
            <a:r>
              <a:rPr lang="en-US" sz="4000" dirty="0" smtClean="0"/>
              <a:t>The USAFA Admissions Process</a:t>
            </a:r>
            <a:endParaRPr lang="en-US" sz="4800" dirty="0" smtClean="0"/>
          </a:p>
        </p:txBody>
      </p:sp>
      <p:sp>
        <p:nvSpPr>
          <p:cNvPr id="6147" name="Rectangle 3"/>
          <p:cNvSpPr>
            <a:spLocks noGrp="1" noChangeArrowheads="1"/>
          </p:cNvSpPr>
          <p:nvPr>
            <p:ph type="subTitle" idx="1"/>
          </p:nvPr>
        </p:nvSpPr>
        <p:spPr>
          <a:xfrm>
            <a:off x="4038600" y="4114800"/>
            <a:ext cx="4533900" cy="2057400"/>
          </a:xfrm>
        </p:spPr>
        <p:txBody>
          <a:bodyPr/>
          <a:lstStyle/>
          <a:p>
            <a:r>
              <a:rPr lang="en-US" dirty="0" smtClean="0"/>
              <a:t>Lieutenant Colonel Bob Kay</a:t>
            </a:r>
          </a:p>
          <a:p>
            <a:r>
              <a:rPr lang="en-US" dirty="0" smtClean="0"/>
              <a:t>Nancy Wilson</a:t>
            </a:r>
          </a:p>
          <a:p>
            <a:endParaRPr lang="en-US" dirty="0" smtClean="0"/>
          </a:p>
          <a:p>
            <a:r>
              <a:rPr lang="en-US" sz="1400" dirty="0" smtClean="0"/>
              <a:t>USAFA ALOs</a:t>
            </a:r>
          </a:p>
          <a:p>
            <a:r>
              <a:rPr lang="en-US" sz="1400" dirty="0" smtClean="0"/>
              <a:t>Parents of Graduate/Cadets</a:t>
            </a:r>
          </a:p>
          <a:p>
            <a:r>
              <a:rPr lang="en-US" sz="1400" dirty="0" smtClean="0"/>
              <a:t>Parents </a:t>
            </a:r>
            <a:r>
              <a:rPr lang="en-US" sz="1400" dirty="0" smtClean="0"/>
              <a:t>Club</a:t>
            </a:r>
            <a:endParaRPr lang="en-US" sz="1200" dirty="0" smtClean="0"/>
          </a:p>
          <a:p>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2362200" y="457200"/>
            <a:ext cx="6248400" cy="1143000"/>
          </a:xfrm>
        </p:spPr>
        <p:txBody>
          <a:bodyPr/>
          <a:lstStyle/>
          <a:p>
            <a:r>
              <a:rPr lang="en-US" i="1" dirty="0" smtClean="0"/>
              <a:t>The Millennial</a:t>
            </a:r>
          </a:p>
        </p:txBody>
      </p:sp>
      <p:pic>
        <p:nvPicPr>
          <p:cNvPr id="5" name="Picture 2" descr="C:\Users\Heidi &amp; Brian\AppData\Local\Microsoft\Windows\Temporary Internet Files\Low\Content.IE5\2BJHVTVX\iStock_000002223443Small[1].jpg"/>
          <p:cNvPicPr>
            <a:picLocks noChangeAspect="1" noChangeArrowheads="1"/>
          </p:cNvPicPr>
          <p:nvPr/>
        </p:nvPicPr>
        <p:blipFill>
          <a:blip r:embed="rId3" cstate="print"/>
          <a:srcRect/>
          <a:stretch>
            <a:fillRect/>
          </a:stretch>
        </p:blipFill>
        <p:spPr bwMode="auto">
          <a:xfrm>
            <a:off x="2057400" y="1828800"/>
            <a:ext cx="5027303" cy="33655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6096000"/>
            <a:ext cx="2399853" cy="307777"/>
          </a:xfrm>
          <a:prstGeom prst="rect">
            <a:avLst/>
          </a:prstGeom>
          <a:noFill/>
        </p:spPr>
        <p:txBody>
          <a:bodyPr wrap="none" rtlCol="0">
            <a:spAutoFit/>
          </a:bodyPr>
          <a:lstStyle/>
          <a:p>
            <a:r>
              <a:rPr lang="en-US" dirty="0" smtClean="0"/>
              <a:t>Courtesy: </a:t>
            </a:r>
            <a:r>
              <a:rPr lang="en-US" dirty="0" err="1" smtClean="0"/>
              <a:t>LtCol</a:t>
            </a:r>
            <a:r>
              <a:rPr lang="en-US" dirty="0" smtClean="0"/>
              <a:t> Brian Doyle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1981200" y="381000"/>
            <a:ext cx="6584950" cy="641350"/>
          </a:xfrm>
          <a:prstGeom prst="rect">
            <a:avLst/>
          </a:prstGeom>
          <a:noFill/>
          <a:ln w="9525">
            <a:noFill/>
            <a:miter lim="800000"/>
            <a:headEnd/>
            <a:tailEnd/>
          </a:ln>
        </p:spPr>
        <p:txBody>
          <a:bodyPr wrap="none">
            <a:spAutoFit/>
          </a:bodyPr>
          <a:lstStyle/>
          <a:p>
            <a:pPr eaLnBrk="0" hangingPunct="0"/>
            <a:r>
              <a:rPr lang="en-US" sz="3600" b="1" i="1" u="none" dirty="0" err="1" smtClean="0">
                <a:solidFill>
                  <a:srgbClr val="050F8B"/>
                </a:solidFill>
                <a:ea typeface="ＭＳ Ｐゴシック" pitchFamily="34" charset="-128"/>
              </a:rPr>
              <a:t>Millennials</a:t>
            </a:r>
            <a:r>
              <a:rPr lang="en-US" sz="3600" b="1" i="1" u="none" dirty="0" smtClean="0">
                <a:solidFill>
                  <a:srgbClr val="050F8B"/>
                </a:solidFill>
                <a:ea typeface="ＭＳ Ｐゴシック" pitchFamily="34" charset="-128"/>
              </a:rPr>
              <a:t> </a:t>
            </a:r>
            <a:r>
              <a:rPr lang="en-US" sz="3600" b="1" i="1" u="none" dirty="0">
                <a:solidFill>
                  <a:srgbClr val="050F8B"/>
                </a:solidFill>
                <a:ea typeface="ＭＳ Ｐゴシック" pitchFamily="34" charset="-128"/>
              </a:rPr>
              <a:t>are “Trophy Kids”</a:t>
            </a:r>
          </a:p>
        </p:txBody>
      </p:sp>
      <p:pic>
        <p:nvPicPr>
          <p:cNvPr id="13315" name="Picture 16" descr="trophies-for-everyone"/>
          <p:cNvPicPr>
            <a:picLocks noChangeAspect="1" noChangeArrowheads="1"/>
          </p:cNvPicPr>
          <p:nvPr/>
        </p:nvPicPr>
        <p:blipFill>
          <a:blip r:embed="rId3" cstate="print"/>
          <a:srcRect/>
          <a:stretch>
            <a:fillRect/>
          </a:stretch>
        </p:blipFill>
        <p:spPr bwMode="auto">
          <a:xfrm>
            <a:off x="457200" y="1600200"/>
            <a:ext cx="4114800" cy="3084634"/>
          </a:xfrm>
          <a:prstGeom prst="rect">
            <a:avLst/>
          </a:prstGeom>
          <a:noFill/>
          <a:ln w="9525">
            <a:noFill/>
            <a:miter lim="800000"/>
            <a:headEnd/>
            <a:tailEnd/>
          </a:ln>
        </p:spPr>
      </p:pic>
      <p:sp>
        <p:nvSpPr>
          <p:cNvPr id="13316" name="Text Box 24"/>
          <p:cNvSpPr txBox="1">
            <a:spLocks noChangeArrowheads="1"/>
          </p:cNvSpPr>
          <p:nvPr/>
        </p:nvSpPr>
        <p:spPr bwMode="auto">
          <a:xfrm>
            <a:off x="5334000" y="5410200"/>
            <a:ext cx="3524250" cy="461962"/>
          </a:xfrm>
          <a:prstGeom prst="rect">
            <a:avLst/>
          </a:prstGeom>
          <a:noFill/>
          <a:ln w="9525">
            <a:noFill/>
            <a:miter lim="800000"/>
            <a:headEnd/>
            <a:tailEnd/>
          </a:ln>
        </p:spPr>
        <p:txBody>
          <a:bodyPr wrap="none">
            <a:spAutoFit/>
          </a:bodyPr>
          <a:lstStyle/>
          <a:p>
            <a:r>
              <a:rPr lang="en-US" sz="2400" dirty="0"/>
              <a:t>Grading has changed …</a:t>
            </a:r>
          </a:p>
        </p:txBody>
      </p:sp>
      <p:sp>
        <p:nvSpPr>
          <p:cNvPr id="13317" name="Text Box 25"/>
          <p:cNvSpPr txBox="1">
            <a:spLocks noChangeArrowheads="1"/>
          </p:cNvSpPr>
          <p:nvPr/>
        </p:nvSpPr>
        <p:spPr bwMode="auto">
          <a:xfrm>
            <a:off x="762000" y="4724400"/>
            <a:ext cx="3348038" cy="460375"/>
          </a:xfrm>
          <a:prstGeom prst="rect">
            <a:avLst/>
          </a:prstGeom>
          <a:noFill/>
          <a:ln w="9525">
            <a:noFill/>
            <a:miter lim="800000"/>
            <a:headEnd/>
            <a:tailEnd/>
          </a:ln>
        </p:spPr>
        <p:txBody>
          <a:bodyPr wrap="none">
            <a:spAutoFit/>
          </a:bodyPr>
          <a:lstStyle/>
          <a:p>
            <a:r>
              <a:rPr lang="en-US" sz="2400" dirty="0"/>
              <a:t>Everyone’s a winner …</a:t>
            </a:r>
          </a:p>
        </p:txBody>
      </p:sp>
      <p:pic>
        <p:nvPicPr>
          <p:cNvPr id="13318" name="Picture 27" descr="pass_fail1"/>
          <p:cNvPicPr>
            <a:picLocks noChangeAspect="1" noChangeArrowheads="1"/>
          </p:cNvPicPr>
          <p:nvPr/>
        </p:nvPicPr>
        <p:blipFill>
          <a:blip r:embed="rId4" cstate="print"/>
          <a:srcRect/>
          <a:stretch>
            <a:fillRect/>
          </a:stretch>
        </p:blipFill>
        <p:spPr bwMode="auto">
          <a:xfrm>
            <a:off x="5334000" y="2057400"/>
            <a:ext cx="3482975" cy="3100030"/>
          </a:xfrm>
          <a:prstGeom prst="rect">
            <a:avLst/>
          </a:prstGeom>
          <a:noFill/>
          <a:ln w="9525">
            <a:noFill/>
            <a:miter lim="800000"/>
            <a:headEnd/>
            <a:tailEnd/>
          </a:ln>
        </p:spPr>
      </p:pic>
      <p:sp>
        <p:nvSpPr>
          <p:cNvPr id="7" name="TextBox 6"/>
          <p:cNvSpPr txBox="1"/>
          <p:nvPr/>
        </p:nvSpPr>
        <p:spPr>
          <a:xfrm>
            <a:off x="304800" y="6096000"/>
            <a:ext cx="2399853" cy="307777"/>
          </a:xfrm>
          <a:prstGeom prst="rect">
            <a:avLst/>
          </a:prstGeom>
          <a:noFill/>
        </p:spPr>
        <p:txBody>
          <a:bodyPr wrap="none" rtlCol="0">
            <a:spAutoFit/>
          </a:bodyPr>
          <a:lstStyle/>
          <a:p>
            <a:r>
              <a:rPr lang="en-US" dirty="0" smtClean="0"/>
              <a:t>Courtesy: </a:t>
            </a:r>
            <a:r>
              <a:rPr lang="en-US" dirty="0" err="1" smtClean="0"/>
              <a:t>LtCol</a:t>
            </a:r>
            <a:r>
              <a:rPr lang="en-US" dirty="0" smtClean="0"/>
              <a:t> Brian Doyle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Helicopter+Parents+Daily+Telegraph+UK"/>
          <p:cNvPicPr>
            <a:picLocks noChangeAspect="1" noChangeArrowheads="1"/>
          </p:cNvPicPr>
          <p:nvPr/>
        </p:nvPicPr>
        <p:blipFill>
          <a:blip r:embed="rId3" cstate="print"/>
          <a:srcRect b="12737"/>
          <a:stretch>
            <a:fillRect/>
          </a:stretch>
        </p:blipFill>
        <p:spPr bwMode="auto">
          <a:xfrm>
            <a:off x="2133600" y="1752600"/>
            <a:ext cx="5202238" cy="3995453"/>
          </a:xfrm>
          <a:prstGeom prst="rect">
            <a:avLst/>
          </a:prstGeom>
          <a:noFill/>
          <a:ln w="9525">
            <a:noFill/>
            <a:miter lim="800000"/>
            <a:headEnd/>
            <a:tailEnd/>
          </a:ln>
        </p:spPr>
      </p:pic>
      <p:sp>
        <p:nvSpPr>
          <p:cNvPr id="14339" name="Rectangle 17"/>
          <p:cNvSpPr>
            <a:spLocks noChangeArrowheads="1"/>
          </p:cNvSpPr>
          <p:nvPr/>
        </p:nvSpPr>
        <p:spPr bwMode="auto">
          <a:xfrm>
            <a:off x="1752601" y="0"/>
            <a:ext cx="6781800" cy="1311128"/>
          </a:xfrm>
          <a:prstGeom prst="rect">
            <a:avLst/>
          </a:prstGeom>
          <a:noFill/>
          <a:ln w="9525">
            <a:noFill/>
            <a:miter lim="800000"/>
            <a:headEnd/>
            <a:tailEnd/>
          </a:ln>
        </p:spPr>
        <p:txBody>
          <a:bodyPr wrap="square">
            <a:spAutoFit/>
          </a:bodyPr>
          <a:lstStyle/>
          <a:p>
            <a:pPr marL="342900" indent="-342900">
              <a:spcBef>
                <a:spcPct val="20000"/>
              </a:spcBef>
              <a:buClr>
                <a:srgbClr val="000000"/>
              </a:buClr>
            </a:pPr>
            <a:r>
              <a:rPr lang="en-US" sz="3600" b="1" i="1" u="none" dirty="0" smtClean="0">
                <a:solidFill>
                  <a:srgbClr val="050F8B"/>
                </a:solidFill>
              </a:rPr>
              <a:t>                       More </a:t>
            </a:r>
            <a:r>
              <a:rPr lang="en-US" sz="3600" b="1" i="1" u="none" dirty="0">
                <a:solidFill>
                  <a:srgbClr val="050F8B"/>
                </a:solidFill>
              </a:rPr>
              <a:t>(Way More) </a:t>
            </a:r>
            <a:endParaRPr lang="en-US" sz="3600" b="1" i="1" u="none" dirty="0" smtClean="0">
              <a:solidFill>
                <a:srgbClr val="050F8B"/>
              </a:solidFill>
            </a:endParaRPr>
          </a:p>
          <a:p>
            <a:pPr marL="342900" indent="-342900">
              <a:spcBef>
                <a:spcPct val="20000"/>
              </a:spcBef>
              <a:buClr>
                <a:srgbClr val="000000"/>
              </a:buClr>
            </a:pPr>
            <a:r>
              <a:rPr lang="en-US" sz="3600" b="1" i="1" u="none" dirty="0" smtClean="0">
                <a:solidFill>
                  <a:srgbClr val="050F8B"/>
                </a:solidFill>
              </a:rPr>
              <a:t>                Parental </a:t>
            </a:r>
            <a:r>
              <a:rPr lang="en-US" sz="3600" b="1" i="1" u="none" dirty="0">
                <a:solidFill>
                  <a:srgbClr val="050F8B"/>
                </a:solidFill>
              </a:rPr>
              <a:t>Supervision</a:t>
            </a:r>
          </a:p>
        </p:txBody>
      </p:sp>
      <p:sp>
        <p:nvSpPr>
          <p:cNvPr id="4" name="TextBox 3"/>
          <p:cNvSpPr txBox="1"/>
          <p:nvPr/>
        </p:nvSpPr>
        <p:spPr>
          <a:xfrm>
            <a:off x="304800" y="6096000"/>
            <a:ext cx="2399853" cy="307777"/>
          </a:xfrm>
          <a:prstGeom prst="rect">
            <a:avLst/>
          </a:prstGeom>
          <a:noFill/>
        </p:spPr>
        <p:txBody>
          <a:bodyPr wrap="none" rtlCol="0">
            <a:spAutoFit/>
          </a:bodyPr>
          <a:lstStyle/>
          <a:p>
            <a:r>
              <a:rPr lang="en-US" dirty="0" smtClean="0"/>
              <a:t>Courtesy: </a:t>
            </a:r>
            <a:r>
              <a:rPr lang="en-US" dirty="0" err="1" smtClean="0"/>
              <a:t>LtCol</a:t>
            </a:r>
            <a:r>
              <a:rPr lang="en-US" dirty="0" smtClean="0"/>
              <a:t> Brian Doyle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76200"/>
            <a:ext cx="7092950" cy="1143000"/>
          </a:xfrm>
        </p:spPr>
        <p:txBody>
          <a:bodyPr/>
          <a:lstStyle/>
          <a:p>
            <a:r>
              <a:rPr lang="en-US" i="1" dirty="0" smtClean="0"/>
              <a:t>Are You a “Helicopter” Parent?</a:t>
            </a:r>
            <a:endParaRPr lang="en-US" dirty="0" smtClean="0"/>
          </a:p>
        </p:txBody>
      </p:sp>
      <p:sp>
        <p:nvSpPr>
          <p:cNvPr id="13315" name="Rectangle 3"/>
          <p:cNvSpPr>
            <a:spLocks noGrp="1" noChangeArrowheads="1"/>
          </p:cNvSpPr>
          <p:nvPr>
            <p:ph type="body" sz="half" idx="1"/>
          </p:nvPr>
        </p:nvSpPr>
        <p:spPr>
          <a:xfrm>
            <a:off x="381000" y="1828800"/>
            <a:ext cx="8229600" cy="3886200"/>
          </a:xfrm>
        </p:spPr>
        <p:txBody>
          <a:bodyPr>
            <a:normAutofit fontScale="40000" lnSpcReduction="20000"/>
          </a:bodyPr>
          <a:lstStyle/>
          <a:p>
            <a:pPr marL="914400" indent="-914400" eaLnBrk="1" hangingPunct="1">
              <a:lnSpc>
                <a:spcPct val="150000"/>
              </a:lnSpc>
              <a:spcBef>
                <a:spcPct val="0"/>
              </a:spcBef>
              <a:buClrTx/>
              <a:buSzTx/>
              <a:buFont typeface="Courier New" pitchFamily="49" charset="0"/>
              <a:buChar char="o"/>
            </a:pPr>
            <a:r>
              <a:rPr lang="en-US" sz="6000" kern="1200" dirty="0" smtClean="0">
                <a:solidFill>
                  <a:srgbClr val="14143C"/>
                </a:solidFill>
                <a:latin typeface="Arial" pitchFamily="34" charset="0"/>
                <a:cs typeface="Arial" pitchFamily="34" charset="0"/>
              </a:rPr>
              <a:t>Do you allow you child to “fail?”</a:t>
            </a:r>
          </a:p>
          <a:p>
            <a:pPr marL="914400" indent="-914400" eaLnBrk="1" hangingPunct="1">
              <a:lnSpc>
                <a:spcPct val="150000"/>
              </a:lnSpc>
              <a:spcBef>
                <a:spcPct val="0"/>
              </a:spcBef>
              <a:buClrTx/>
              <a:buSzTx/>
              <a:buFont typeface="Courier New" pitchFamily="49" charset="0"/>
              <a:buChar char="o"/>
            </a:pPr>
            <a:r>
              <a:rPr lang="en-US" sz="6000" kern="1200" dirty="0" smtClean="0">
                <a:solidFill>
                  <a:srgbClr val="14143C"/>
                </a:solidFill>
                <a:latin typeface="Arial" pitchFamily="34" charset="0"/>
                <a:cs typeface="Arial" pitchFamily="34" charset="0"/>
              </a:rPr>
              <a:t>Do you constantly “pick up the pieces?”</a:t>
            </a:r>
          </a:p>
          <a:p>
            <a:pPr marL="914400" lvl="0" indent="-914400" eaLnBrk="1" hangingPunct="1">
              <a:lnSpc>
                <a:spcPct val="150000"/>
              </a:lnSpc>
              <a:spcBef>
                <a:spcPct val="0"/>
              </a:spcBef>
              <a:buClrTx/>
              <a:buSzTx/>
              <a:buFont typeface="Courier New" pitchFamily="49" charset="0"/>
              <a:buChar char="o"/>
            </a:pPr>
            <a:r>
              <a:rPr lang="en-US" sz="6000" kern="1200" dirty="0" smtClean="0">
                <a:solidFill>
                  <a:srgbClr val="14143C"/>
                </a:solidFill>
                <a:latin typeface="Arial" pitchFamily="34" charset="0"/>
                <a:cs typeface="Arial" pitchFamily="34" charset="0"/>
              </a:rPr>
              <a:t>Are you over-involved in your child’s life?</a:t>
            </a:r>
          </a:p>
          <a:p>
            <a:pPr marL="914400" lvl="0" indent="-914400" eaLnBrk="1" hangingPunct="1">
              <a:lnSpc>
                <a:spcPct val="150000"/>
              </a:lnSpc>
              <a:spcBef>
                <a:spcPct val="0"/>
              </a:spcBef>
              <a:buClrTx/>
              <a:buSzTx/>
              <a:buFont typeface="Courier New" pitchFamily="49" charset="0"/>
              <a:buChar char="o"/>
            </a:pPr>
            <a:r>
              <a:rPr lang="en-US" sz="6000" kern="1200" dirty="0" smtClean="0">
                <a:solidFill>
                  <a:srgbClr val="14143C"/>
                </a:solidFill>
                <a:latin typeface="Arial" pitchFamily="34" charset="0"/>
                <a:cs typeface="Arial" pitchFamily="34" charset="0"/>
              </a:rPr>
              <a:t>Do </a:t>
            </a:r>
            <a:r>
              <a:rPr lang="en-US" sz="6000" i="1" kern="1200" dirty="0" smtClean="0">
                <a:solidFill>
                  <a:srgbClr val="14143C"/>
                </a:solidFill>
                <a:latin typeface="Arial" pitchFamily="34" charset="0"/>
                <a:cs typeface="Arial" pitchFamily="34" charset="0"/>
              </a:rPr>
              <a:t>you </a:t>
            </a:r>
            <a:r>
              <a:rPr lang="en-US" sz="6000" kern="1200" dirty="0" smtClean="0">
                <a:solidFill>
                  <a:srgbClr val="14143C"/>
                </a:solidFill>
                <a:latin typeface="Arial" pitchFamily="34" charset="0"/>
                <a:cs typeface="Arial" pitchFamily="34" charset="0"/>
              </a:rPr>
              <a:t>meet their deadlines?</a:t>
            </a:r>
          </a:p>
          <a:p>
            <a:pPr marL="914400" lvl="0" indent="-914400" eaLnBrk="1" hangingPunct="1">
              <a:lnSpc>
                <a:spcPct val="150000"/>
              </a:lnSpc>
              <a:spcBef>
                <a:spcPct val="0"/>
              </a:spcBef>
              <a:buClrTx/>
              <a:buSzTx/>
              <a:buFont typeface="Courier New" pitchFamily="49" charset="0"/>
              <a:buChar char="o"/>
            </a:pPr>
            <a:r>
              <a:rPr lang="en-US" sz="6000" kern="1200" dirty="0" smtClean="0">
                <a:solidFill>
                  <a:srgbClr val="14143C"/>
                </a:solidFill>
                <a:latin typeface="Arial" pitchFamily="34" charset="0"/>
                <a:cs typeface="Arial" pitchFamily="34" charset="0"/>
              </a:rPr>
              <a:t>Do you micro-manage your child?</a:t>
            </a:r>
          </a:p>
          <a:p>
            <a:pPr marL="914400" lvl="0" indent="-914400" eaLnBrk="1" hangingPunct="1">
              <a:lnSpc>
                <a:spcPct val="150000"/>
              </a:lnSpc>
              <a:spcBef>
                <a:spcPct val="0"/>
              </a:spcBef>
              <a:buClrTx/>
              <a:buSzTx/>
              <a:buFont typeface="Courier New" pitchFamily="49" charset="0"/>
              <a:buChar char="o"/>
            </a:pPr>
            <a:r>
              <a:rPr lang="en-US" sz="6000" kern="1200" dirty="0" smtClean="0">
                <a:solidFill>
                  <a:srgbClr val="14143C"/>
                </a:solidFill>
                <a:latin typeface="Arial" pitchFamily="34" charset="0"/>
                <a:cs typeface="Arial" pitchFamily="34" charset="0"/>
              </a:rPr>
              <a:t>Who’s idea was it to attend today?</a:t>
            </a:r>
          </a:p>
          <a:p>
            <a:pPr marL="914400" lvl="0" indent="-914400" eaLnBrk="1" hangingPunct="1">
              <a:lnSpc>
                <a:spcPct val="150000"/>
              </a:lnSpc>
              <a:spcBef>
                <a:spcPct val="0"/>
              </a:spcBef>
              <a:buClrTx/>
              <a:buSzTx/>
              <a:buFont typeface="Courier New" pitchFamily="49" charset="0"/>
              <a:buChar char="o"/>
            </a:pPr>
            <a:endParaRPr lang="en-US" sz="4200" kern="1200" dirty="0" smtClean="0">
              <a:solidFill>
                <a:srgbClr val="14143C"/>
              </a:solidFill>
              <a:latin typeface="Arial" pitchFamily="34" charset="0"/>
              <a:cs typeface="Arial" pitchFamily="34" charset="0"/>
            </a:endParaRPr>
          </a:p>
          <a:p>
            <a:pPr marL="914400" lvl="0" indent="-914400" eaLnBrk="1" hangingPunct="1">
              <a:lnSpc>
                <a:spcPct val="150000"/>
              </a:lnSpc>
              <a:spcBef>
                <a:spcPct val="0"/>
              </a:spcBef>
              <a:buClrTx/>
              <a:buSzTx/>
              <a:buNone/>
            </a:pPr>
            <a:r>
              <a:rPr lang="en-US" sz="5900" kern="1200" dirty="0" smtClean="0">
                <a:solidFill>
                  <a:srgbClr val="14143C"/>
                </a:solidFill>
                <a:latin typeface="Arial" pitchFamily="34" charset="0"/>
                <a:cs typeface="Arial" pitchFamily="34" charset="0"/>
              </a:rPr>
              <a:t> </a:t>
            </a:r>
            <a:endParaRPr lang="en-US" sz="2600" kern="1200" dirty="0" smtClean="0">
              <a:solidFill>
                <a:srgbClr val="14143C"/>
              </a:solidFill>
              <a:latin typeface="Arial" pitchFamily="34" charset="0"/>
              <a:cs typeface="Arial" pitchFamily="34" charset="0"/>
            </a:endParaRPr>
          </a:p>
          <a:p>
            <a:pPr marL="914400" indent="-914400" eaLnBrk="1" hangingPunct="1">
              <a:spcBef>
                <a:spcPct val="0"/>
              </a:spcBef>
              <a:buClrTx/>
              <a:buSzTx/>
              <a:buNone/>
            </a:pPr>
            <a:endParaRPr lang="en-US" sz="4400" kern="1200" dirty="0" smtClean="0">
              <a:solidFill>
                <a:srgbClr val="14143C"/>
              </a:solidFill>
              <a:latin typeface="Arabic Typesetting" pitchFamily="66" charset="-78"/>
              <a:cs typeface="Arabic Typesetting" pitchFamily="66" charset="-78"/>
            </a:endParaRPr>
          </a:p>
          <a:p>
            <a:pPr marL="0" lvl="0" indent="0" algn="ctr" eaLnBrk="1" hangingPunct="1">
              <a:spcBef>
                <a:spcPct val="0"/>
              </a:spcBef>
              <a:buClrTx/>
              <a:buSzTx/>
              <a:buNone/>
            </a:pPr>
            <a:endParaRPr lang="en-US" sz="4800" kern="1200" dirty="0" smtClean="0">
              <a:solidFill>
                <a:srgbClr val="14143C"/>
              </a:solidFill>
              <a:latin typeface="Arabic Typesetting" pitchFamily="66" charset="-78"/>
              <a:cs typeface="Arabic Typesetting" pitchFamily="66" charset="-78"/>
            </a:endParaRPr>
          </a:p>
          <a:p>
            <a:pPr marL="0" lvl="0" indent="0" algn="ctr" eaLnBrk="1" hangingPunct="1">
              <a:spcBef>
                <a:spcPct val="0"/>
              </a:spcBef>
              <a:buClrTx/>
              <a:buSzTx/>
              <a:buNone/>
            </a:pPr>
            <a:endParaRPr lang="en-US" sz="4800" kern="1200" dirty="0" smtClean="0">
              <a:solidFill>
                <a:srgbClr val="14143C"/>
              </a:solidFill>
              <a:latin typeface="Arabic Typesetting" pitchFamily="66" charset="-78"/>
              <a:cs typeface="Arabic Typesetting" pitchFamily="66" charset="-78"/>
            </a:endParaRPr>
          </a:p>
          <a:p>
            <a:pPr marL="342900" lvl="0" indent="-342900" algn="ctr" eaLnBrk="1" hangingPunct="1">
              <a:buClrTx/>
              <a:buSzTx/>
              <a:buNone/>
            </a:pPr>
            <a:endParaRPr lang="en-US" i="1" kern="1200" dirty="0" smtClean="0">
              <a:solidFill>
                <a:srgbClr val="000000"/>
              </a:solidFill>
              <a:latin typeface="Book Antiqua"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i="1" dirty="0" smtClean="0"/>
              <a:t>Launching The Millennial</a:t>
            </a:r>
            <a:endParaRPr lang="en-US" dirty="0" smtClean="0"/>
          </a:p>
        </p:txBody>
      </p:sp>
      <p:sp>
        <p:nvSpPr>
          <p:cNvPr id="13315" name="Rectangle 3"/>
          <p:cNvSpPr>
            <a:spLocks noGrp="1" noChangeArrowheads="1"/>
          </p:cNvSpPr>
          <p:nvPr>
            <p:ph type="body" sz="half" idx="1"/>
          </p:nvPr>
        </p:nvSpPr>
        <p:spPr>
          <a:xfrm>
            <a:off x="457200" y="2133600"/>
            <a:ext cx="8229600" cy="3886200"/>
          </a:xfrm>
        </p:spPr>
        <p:txBody>
          <a:bodyPr>
            <a:normAutofit fontScale="40000" lnSpcReduction="20000"/>
          </a:bodyPr>
          <a:lstStyle/>
          <a:p>
            <a:pPr marL="914400" indent="-914400" eaLnBrk="1" hangingPunct="1">
              <a:lnSpc>
                <a:spcPct val="150000"/>
              </a:lnSpc>
              <a:spcBef>
                <a:spcPct val="0"/>
              </a:spcBef>
              <a:buClrTx/>
              <a:buSzTx/>
              <a:buFont typeface="Courier New" pitchFamily="49" charset="0"/>
              <a:buChar char="o"/>
            </a:pPr>
            <a:r>
              <a:rPr lang="en-US" sz="5900" kern="1200" dirty="0" smtClean="0">
                <a:solidFill>
                  <a:srgbClr val="14143C"/>
                </a:solidFill>
                <a:latin typeface="Arial" pitchFamily="34" charset="0"/>
                <a:cs typeface="Arial" pitchFamily="34" charset="0"/>
              </a:rPr>
              <a:t>Whose Goal is it?</a:t>
            </a:r>
          </a:p>
          <a:p>
            <a:pPr marL="914400" indent="-914400" eaLnBrk="1" hangingPunct="1">
              <a:lnSpc>
                <a:spcPct val="150000"/>
              </a:lnSpc>
              <a:spcBef>
                <a:spcPct val="0"/>
              </a:spcBef>
              <a:buClrTx/>
              <a:buSzTx/>
              <a:buNone/>
            </a:pPr>
            <a:r>
              <a:rPr lang="en-US" sz="5900" kern="1200" dirty="0" smtClean="0">
                <a:solidFill>
                  <a:srgbClr val="14143C"/>
                </a:solidFill>
                <a:latin typeface="Arial" pitchFamily="34" charset="0"/>
                <a:cs typeface="Arial" pitchFamily="34" charset="0"/>
              </a:rPr>
              <a:t>           -- Your Son/Daughter MUST Own the Process            </a:t>
            </a:r>
          </a:p>
          <a:p>
            <a:pPr marL="914400" indent="-914400" eaLnBrk="1" hangingPunct="1">
              <a:lnSpc>
                <a:spcPct val="150000"/>
              </a:lnSpc>
              <a:spcBef>
                <a:spcPct val="0"/>
              </a:spcBef>
              <a:buClrTx/>
              <a:buSzTx/>
              <a:buFont typeface="Courier New" pitchFamily="49" charset="0"/>
              <a:buChar char="o"/>
            </a:pPr>
            <a:r>
              <a:rPr lang="en-US" sz="5900" kern="1200" dirty="0" smtClean="0">
                <a:solidFill>
                  <a:srgbClr val="14143C"/>
                </a:solidFill>
                <a:latin typeface="Arial" pitchFamily="34" charset="0"/>
                <a:cs typeface="Arial" pitchFamily="34" charset="0"/>
              </a:rPr>
              <a:t>What are </a:t>
            </a:r>
            <a:r>
              <a:rPr lang="en-US" sz="5900" u="sng" kern="1200" dirty="0" smtClean="0">
                <a:solidFill>
                  <a:srgbClr val="14143C"/>
                </a:solidFill>
                <a:latin typeface="Arial" pitchFamily="34" charset="0"/>
                <a:cs typeface="Arial" pitchFamily="34" charset="0"/>
              </a:rPr>
              <a:t>Your</a:t>
            </a:r>
            <a:r>
              <a:rPr lang="en-US" sz="5900" kern="1200" dirty="0" smtClean="0">
                <a:solidFill>
                  <a:srgbClr val="14143C"/>
                </a:solidFill>
                <a:latin typeface="Arial" pitchFamily="34" charset="0"/>
                <a:cs typeface="Arial" pitchFamily="34" charset="0"/>
              </a:rPr>
              <a:t> Fears and how do they influence your actions?</a:t>
            </a:r>
          </a:p>
          <a:p>
            <a:pPr marL="914400" lvl="0" indent="-914400" eaLnBrk="1" hangingPunct="1">
              <a:lnSpc>
                <a:spcPct val="150000"/>
              </a:lnSpc>
              <a:spcBef>
                <a:spcPct val="0"/>
              </a:spcBef>
              <a:buClrTx/>
              <a:buSzTx/>
              <a:buFont typeface="Courier New" pitchFamily="49" charset="0"/>
              <a:buChar char="o"/>
            </a:pPr>
            <a:r>
              <a:rPr lang="en-US" sz="5900" kern="1200" dirty="0" smtClean="0">
                <a:solidFill>
                  <a:srgbClr val="14143C"/>
                </a:solidFill>
                <a:latin typeface="Arial" pitchFamily="34" charset="0"/>
                <a:cs typeface="Arial" pitchFamily="34" charset="0"/>
              </a:rPr>
              <a:t>Begin the Transition to Independence (</a:t>
            </a:r>
            <a:r>
              <a:rPr lang="en-US" sz="5900" i="1" kern="1200" dirty="0" smtClean="0">
                <a:solidFill>
                  <a:srgbClr val="14143C"/>
                </a:solidFill>
                <a:latin typeface="Arial" pitchFamily="34" charset="0"/>
                <a:cs typeface="Arial" pitchFamily="34" charset="0"/>
              </a:rPr>
              <a:t>theirs</a:t>
            </a:r>
            <a:r>
              <a:rPr lang="en-US" sz="5900" kern="1200" dirty="0" smtClean="0">
                <a:solidFill>
                  <a:srgbClr val="14143C"/>
                </a:solidFill>
                <a:latin typeface="Arial" pitchFamily="34" charset="0"/>
                <a:cs typeface="Arial" pitchFamily="34" charset="0"/>
              </a:rPr>
              <a:t>)</a:t>
            </a:r>
          </a:p>
          <a:p>
            <a:pPr marL="914400" lvl="0" indent="-914400" eaLnBrk="1" hangingPunct="1">
              <a:lnSpc>
                <a:spcPct val="150000"/>
              </a:lnSpc>
              <a:spcBef>
                <a:spcPct val="0"/>
              </a:spcBef>
              <a:buClrTx/>
              <a:buSzTx/>
              <a:buNone/>
            </a:pPr>
            <a:r>
              <a:rPr lang="en-US" sz="5900" kern="1200" dirty="0" smtClean="0">
                <a:solidFill>
                  <a:srgbClr val="14143C"/>
                </a:solidFill>
                <a:latin typeface="Arial" pitchFamily="34" charset="0"/>
                <a:cs typeface="Arial" pitchFamily="34" charset="0"/>
              </a:rPr>
              <a:t>           NOW</a:t>
            </a:r>
          </a:p>
          <a:p>
            <a:pPr marL="914400" lvl="0" indent="-914400" eaLnBrk="1" hangingPunct="1">
              <a:lnSpc>
                <a:spcPct val="150000"/>
              </a:lnSpc>
              <a:spcBef>
                <a:spcPct val="0"/>
              </a:spcBef>
              <a:buClrTx/>
              <a:buSzTx/>
              <a:buFont typeface="Courier New" pitchFamily="49" charset="0"/>
              <a:buChar char="o"/>
            </a:pPr>
            <a:r>
              <a:rPr lang="en-US" sz="5900" kern="1200" dirty="0" smtClean="0">
                <a:solidFill>
                  <a:srgbClr val="14143C"/>
                </a:solidFill>
                <a:latin typeface="Arial" pitchFamily="34" charset="0"/>
                <a:cs typeface="Arial" pitchFamily="34" charset="0"/>
              </a:rPr>
              <a:t>Honesty and Integrity</a:t>
            </a:r>
            <a:r>
              <a:rPr lang="en-US" sz="2600" kern="1200" dirty="0" smtClean="0">
                <a:solidFill>
                  <a:srgbClr val="14143C"/>
                </a:solidFill>
                <a:latin typeface="Arial" pitchFamily="34" charset="0"/>
                <a:cs typeface="Arial" pitchFamily="34" charset="0"/>
              </a:rPr>
              <a:t/>
            </a:r>
            <a:br>
              <a:rPr lang="en-US" sz="2600" kern="1200" dirty="0" smtClean="0">
                <a:solidFill>
                  <a:srgbClr val="14143C"/>
                </a:solidFill>
                <a:latin typeface="Arial" pitchFamily="34" charset="0"/>
                <a:cs typeface="Arial" pitchFamily="34" charset="0"/>
              </a:rPr>
            </a:br>
            <a:endParaRPr lang="en-US" sz="2600" kern="1200" dirty="0" smtClean="0">
              <a:solidFill>
                <a:srgbClr val="14143C"/>
              </a:solidFill>
              <a:latin typeface="Arial" pitchFamily="34" charset="0"/>
              <a:cs typeface="Arial" pitchFamily="34" charset="0"/>
            </a:endParaRPr>
          </a:p>
          <a:p>
            <a:pPr marL="914400" indent="-914400" eaLnBrk="1" hangingPunct="1">
              <a:spcBef>
                <a:spcPct val="0"/>
              </a:spcBef>
              <a:buClrTx/>
              <a:buSzTx/>
              <a:buNone/>
            </a:pPr>
            <a:endParaRPr lang="en-US" sz="4400" kern="1200" dirty="0" smtClean="0">
              <a:solidFill>
                <a:srgbClr val="14143C"/>
              </a:solidFill>
              <a:latin typeface="Arabic Typesetting" pitchFamily="66" charset="-78"/>
              <a:cs typeface="Arabic Typesetting" pitchFamily="66" charset="-78"/>
            </a:endParaRPr>
          </a:p>
          <a:p>
            <a:pPr marL="0" lvl="0" indent="0" algn="ctr" eaLnBrk="1" hangingPunct="1">
              <a:spcBef>
                <a:spcPct val="0"/>
              </a:spcBef>
              <a:buClrTx/>
              <a:buSzTx/>
              <a:buNone/>
            </a:pPr>
            <a:endParaRPr lang="en-US" sz="4800" kern="1200" dirty="0" smtClean="0">
              <a:solidFill>
                <a:srgbClr val="14143C"/>
              </a:solidFill>
              <a:latin typeface="Arabic Typesetting" pitchFamily="66" charset="-78"/>
              <a:cs typeface="Arabic Typesetting" pitchFamily="66" charset="-78"/>
            </a:endParaRPr>
          </a:p>
          <a:p>
            <a:pPr marL="0" lvl="0" indent="0" algn="ctr" eaLnBrk="1" hangingPunct="1">
              <a:spcBef>
                <a:spcPct val="0"/>
              </a:spcBef>
              <a:buClrTx/>
              <a:buSzTx/>
              <a:buNone/>
            </a:pPr>
            <a:endParaRPr lang="en-US" sz="4800" kern="1200" dirty="0" smtClean="0">
              <a:solidFill>
                <a:srgbClr val="14143C"/>
              </a:solidFill>
              <a:latin typeface="Arabic Typesetting" pitchFamily="66" charset="-78"/>
              <a:cs typeface="Arabic Typesetting" pitchFamily="66" charset="-78"/>
            </a:endParaRPr>
          </a:p>
          <a:p>
            <a:pPr marL="342900" lvl="0" indent="-342900" algn="ctr" eaLnBrk="1" hangingPunct="1">
              <a:buClrTx/>
              <a:buSzTx/>
              <a:buNone/>
            </a:pPr>
            <a:endParaRPr lang="en-US" i="1" kern="1200" dirty="0" smtClean="0">
              <a:solidFill>
                <a:srgbClr val="000000"/>
              </a:solidFill>
              <a:latin typeface="Book Antiqua"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09800" y="381000"/>
            <a:ext cx="6665912" cy="547688"/>
          </a:xfrm>
        </p:spPr>
        <p:txBody>
          <a:bodyPr/>
          <a:lstStyle/>
          <a:p>
            <a:pPr>
              <a:lnSpc>
                <a:spcPct val="90000"/>
              </a:lnSpc>
            </a:pPr>
            <a:r>
              <a:rPr lang="en-US" i="1" dirty="0" smtClean="0"/>
              <a:t>Why Attend USAFA?</a:t>
            </a:r>
          </a:p>
        </p:txBody>
      </p:sp>
      <p:sp>
        <p:nvSpPr>
          <p:cNvPr id="11267" name="Rectangle 3"/>
          <p:cNvSpPr>
            <a:spLocks noGrp="1" noChangeArrowheads="1"/>
          </p:cNvSpPr>
          <p:nvPr>
            <p:ph type="body" idx="4294967295"/>
          </p:nvPr>
        </p:nvSpPr>
        <p:spPr>
          <a:xfrm>
            <a:off x="220663" y="1600200"/>
            <a:ext cx="8923337" cy="4935538"/>
          </a:xfrm>
        </p:spPr>
        <p:txBody>
          <a:bodyPr/>
          <a:lstStyle/>
          <a:p>
            <a:pPr>
              <a:buFont typeface="Courier New" pitchFamily="49" charset="0"/>
              <a:buChar char="o"/>
            </a:pPr>
            <a:r>
              <a:rPr lang="en-US" dirty="0" smtClean="0">
                <a:latin typeface="Arial" pitchFamily="34" charset="0"/>
                <a:cs typeface="Arial" pitchFamily="34" charset="0"/>
              </a:rPr>
              <a:t> </a:t>
            </a:r>
            <a:r>
              <a:rPr lang="en-US" i="1" dirty="0" smtClean="0">
                <a:latin typeface="Arial" pitchFamily="34" charset="0"/>
                <a:cs typeface="Arial" pitchFamily="34" charset="0"/>
              </a:rPr>
              <a:t>#1—Service to Our Great Nation as an Air Force officer</a:t>
            </a:r>
          </a:p>
          <a:p>
            <a:pPr>
              <a:buFont typeface="Courier New" pitchFamily="49" charset="0"/>
              <a:buChar char="o"/>
            </a:pPr>
            <a:r>
              <a:rPr lang="en-US" dirty="0" smtClean="0">
                <a:latin typeface="Arial" pitchFamily="34" charset="0"/>
                <a:cs typeface="Arial" pitchFamily="34" charset="0"/>
              </a:rPr>
              <a:t> Sterling academic reputation and national ranking</a:t>
            </a:r>
          </a:p>
          <a:p>
            <a:pPr>
              <a:buFont typeface="Courier New" pitchFamily="49" charset="0"/>
              <a:buChar char="o"/>
            </a:pPr>
            <a:r>
              <a:rPr lang="en-US" dirty="0" smtClean="0">
                <a:latin typeface="Arial" pitchFamily="34" charset="0"/>
                <a:cs typeface="Arial" pitchFamily="34" charset="0"/>
              </a:rPr>
              <a:t> Outstanding career possibilities (flying &amp; non-flying)</a:t>
            </a:r>
          </a:p>
          <a:p>
            <a:pPr>
              <a:buNone/>
            </a:pPr>
            <a:r>
              <a:rPr lang="en-US" dirty="0" smtClean="0">
                <a:latin typeface="Arial" pitchFamily="34" charset="0"/>
                <a:cs typeface="Arial" pitchFamily="34" charset="0"/>
              </a:rPr>
              <a:t>     --  Guaranteed Employment (but you are in the military!)</a:t>
            </a:r>
          </a:p>
          <a:p>
            <a:pPr>
              <a:buFont typeface="Courier New" pitchFamily="49" charset="0"/>
              <a:buChar char="o"/>
            </a:pPr>
            <a:r>
              <a:rPr lang="en-US" dirty="0" smtClean="0">
                <a:latin typeface="Arial" pitchFamily="34" charset="0"/>
                <a:cs typeface="Arial" pitchFamily="34" charset="0"/>
              </a:rPr>
              <a:t> Unparalleled opportunities for challenging activities &amp;  personal development	</a:t>
            </a:r>
          </a:p>
          <a:p>
            <a:pPr>
              <a:buFont typeface="Courier New" pitchFamily="49" charset="0"/>
              <a:buChar char="o"/>
            </a:pPr>
            <a:r>
              <a:rPr lang="en-US" dirty="0" smtClean="0">
                <a:latin typeface="Arial" pitchFamily="34" charset="0"/>
                <a:cs typeface="Arial" pitchFamily="34" charset="0"/>
              </a:rPr>
              <a:t> Because </a:t>
            </a:r>
            <a:r>
              <a:rPr lang="en-US" i="1" dirty="0" smtClean="0">
                <a:solidFill>
                  <a:srgbClr val="33CC33"/>
                </a:solidFill>
                <a:latin typeface="Arial" pitchFamily="34" charset="0"/>
                <a:cs typeface="Arial" pitchFamily="34" charset="0"/>
              </a:rPr>
              <a:t>Students </a:t>
            </a:r>
            <a:r>
              <a:rPr lang="en-US" dirty="0" smtClean="0">
                <a:latin typeface="Arial" pitchFamily="34" charset="0"/>
                <a:cs typeface="Arial" pitchFamily="34" charset="0"/>
              </a:rPr>
              <a:t>want to! </a:t>
            </a:r>
          </a:p>
          <a:p>
            <a:pPr>
              <a:buNone/>
            </a:pPr>
            <a:r>
              <a:rPr lang="en-US" dirty="0" smtClean="0">
                <a:latin typeface="Arial" pitchFamily="34" charset="0"/>
                <a:cs typeface="Arial" pitchFamily="34" charset="0"/>
              </a:rPr>
              <a:t>    (</a:t>
            </a:r>
            <a:r>
              <a:rPr lang="en-US" u="sng" dirty="0" smtClean="0">
                <a:latin typeface="Arial" pitchFamily="34" charset="0"/>
                <a:cs typeface="Arial" pitchFamily="34" charset="0"/>
              </a:rPr>
              <a:t>not</a:t>
            </a:r>
            <a:r>
              <a:rPr lang="en-US" dirty="0" smtClean="0">
                <a:latin typeface="Arial" pitchFamily="34" charset="0"/>
                <a:cs typeface="Arial" pitchFamily="34" charset="0"/>
              </a:rPr>
              <a:t> parents, friends,  coaches </a:t>
            </a:r>
          </a:p>
          <a:p>
            <a:pPr>
              <a:buNone/>
            </a:pPr>
            <a:r>
              <a:rPr lang="en-US" dirty="0" smtClean="0">
                <a:latin typeface="Arial" pitchFamily="34" charset="0"/>
                <a:cs typeface="Arial" pitchFamily="34" charset="0"/>
              </a:rPr>
              <a:t>    or relatives</a:t>
            </a:r>
            <a:r>
              <a:rPr lang="en-US" sz="2000" dirty="0" smtClean="0"/>
              <a:t>)</a:t>
            </a:r>
          </a:p>
        </p:txBody>
      </p:sp>
      <p:pic>
        <p:nvPicPr>
          <p:cNvPr id="11268" name="Picture 5" descr="Shoulderboards.JPG"/>
          <p:cNvPicPr>
            <a:picLocks noChangeAspect="1"/>
          </p:cNvPicPr>
          <p:nvPr/>
        </p:nvPicPr>
        <p:blipFill>
          <a:blip r:embed="rId3" cstate="print"/>
          <a:srcRect/>
          <a:stretch>
            <a:fillRect/>
          </a:stretch>
        </p:blipFill>
        <p:spPr bwMode="auto">
          <a:xfrm>
            <a:off x="5410200" y="3810000"/>
            <a:ext cx="3048000" cy="2030589"/>
          </a:xfrm>
          <a:prstGeom prst="rect">
            <a:avLst/>
          </a:prstGeom>
          <a:ln w="3810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43200" y="228600"/>
            <a:ext cx="6019800" cy="790575"/>
          </a:xfrm>
        </p:spPr>
        <p:txBody>
          <a:bodyPr/>
          <a:lstStyle/>
          <a:p>
            <a:r>
              <a:rPr lang="en-US" dirty="0" smtClean="0"/>
              <a:t/>
            </a:r>
            <a:br>
              <a:rPr lang="en-US" dirty="0" smtClean="0"/>
            </a:br>
            <a:r>
              <a:rPr lang="en-US" i="1" dirty="0" smtClean="0"/>
              <a:t>Resources</a:t>
            </a:r>
            <a:br>
              <a:rPr lang="en-US" i="1" dirty="0" smtClean="0"/>
            </a:br>
            <a:endParaRPr lang="en-US" i="1" dirty="0" smtClean="0"/>
          </a:p>
        </p:txBody>
      </p:sp>
      <p:pic>
        <p:nvPicPr>
          <p:cNvPr id="10248" name="Picture 8" descr="K:\My Pictures\USAFA Parents Pics\USAFA Pix\J_Romero_002.jpg"/>
          <p:cNvPicPr>
            <a:picLocks noChangeAspect="1" noChangeArrowheads="1"/>
          </p:cNvPicPr>
          <p:nvPr/>
        </p:nvPicPr>
        <p:blipFill>
          <a:blip r:embed="rId3" cstate="print"/>
          <a:srcRect/>
          <a:stretch>
            <a:fillRect/>
          </a:stretch>
        </p:blipFill>
        <p:spPr bwMode="auto">
          <a:xfrm>
            <a:off x="4800600" y="1752600"/>
            <a:ext cx="3897086" cy="2591562"/>
          </a:xfrm>
          <a:prstGeom prst="rect">
            <a:avLst/>
          </a:prstGeom>
          <a:ln w="38100">
            <a:solidFill>
              <a:schemeClr val="accent2">
                <a:lumMod val="60000"/>
                <a:lumOff val="40000"/>
              </a:schemeClr>
            </a:solidFill>
          </a:ln>
          <a:effectLst>
            <a:outerShdw blurRad="292100" dist="139700" dir="2700000" algn="tl" rotWithShape="0">
              <a:srgbClr val="333333">
                <a:alpha val="65000"/>
              </a:srgbClr>
            </a:outerShdw>
          </a:effectLst>
        </p:spPr>
      </p:pic>
      <p:sp>
        <p:nvSpPr>
          <p:cNvPr id="10" name="Rectangle 9"/>
          <p:cNvSpPr/>
          <p:nvPr/>
        </p:nvSpPr>
        <p:spPr>
          <a:xfrm>
            <a:off x="533400" y="1981200"/>
            <a:ext cx="5334000" cy="4185761"/>
          </a:xfrm>
          <a:prstGeom prst="rect">
            <a:avLst/>
          </a:prstGeom>
        </p:spPr>
        <p:txBody>
          <a:bodyPr wrap="square">
            <a:spAutoFit/>
          </a:bodyPr>
          <a:lstStyle/>
          <a:p>
            <a:r>
              <a:rPr lang="en-US" u="none" dirty="0"/>
              <a:t>www.academyadmissions.com</a:t>
            </a:r>
            <a:r>
              <a:rPr lang="en-US" dirty="0"/>
              <a:t/>
            </a:r>
            <a:br>
              <a:rPr lang="en-US" dirty="0"/>
            </a:br>
            <a:r>
              <a:rPr lang="en-US" dirty="0"/>
              <a:t/>
            </a:r>
            <a:br>
              <a:rPr lang="en-US" dirty="0"/>
            </a:br>
            <a:r>
              <a:rPr lang="en-US" u="none" dirty="0" err="1" smtClean="0"/>
              <a:t>admissions.usafa.edu</a:t>
            </a:r>
            <a:r>
              <a:rPr lang="en-US" u="none" dirty="0"/>
              <a:t/>
            </a:r>
            <a:br>
              <a:rPr lang="en-US" u="none" dirty="0"/>
            </a:br>
            <a:r>
              <a:rPr lang="en-US" u="none" dirty="0"/>
              <a:t/>
            </a:r>
            <a:br>
              <a:rPr lang="en-US" u="none" dirty="0"/>
            </a:br>
            <a:r>
              <a:rPr lang="en-US" u="none" dirty="0" smtClean="0"/>
              <a:t>www.usafa.edu</a:t>
            </a:r>
            <a:r>
              <a:rPr lang="en-US" u="none" dirty="0"/>
              <a:t/>
            </a:r>
            <a:br>
              <a:rPr lang="en-US" u="none" dirty="0"/>
            </a:br>
            <a:r>
              <a:rPr lang="en-US" u="none" dirty="0"/>
              <a:t/>
            </a:r>
            <a:br>
              <a:rPr lang="en-US" u="none" dirty="0"/>
            </a:br>
            <a:r>
              <a:rPr lang="en-US" u="none" dirty="0"/>
              <a:t>www.falconfoundation.org/Fact_Sheet.htm</a:t>
            </a:r>
            <a:br>
              <a:rPr lang="en-US" u="none" dirty="0"/>
            </a:br>
            <a:r>
              <a:rPr lang="en-US" u="none" dirty="0"/>
              <a:t/>
            </a:r>
            <a:br>
              <a:rPr lang="en-US" u="none" dirty="0"/>
            </a:br>
            <a:r>
              <a:rPr lang="en-US" u="none" dirty="0" smtClean="0"/>
              <a:t>www.goairforcefalcons.com</a:t>
            </a:r>
            <a:r>
              <a:rPr lang="en-US" u="none" dirty="0"/>
              <a:t/>
            </a:r>
            <a:br>
              <a:rPr lang="en-US" u="none" dirty="0"/>
            </a:br>
            <a:r>
              <a:rPr lang="en-US" u="none" dirty="0"/>
              <a:t/>
            </a:r>
            <a:br>
              <a:rPr lang="en-US" u="none" dirty="0"/>
            </a:br>
            <a:r>
              <a:rPr lang="en-US" u="none" dirty="0"/>
              <a:t>www.usafacommunity.com</a:t>
            </a:r>
            <a:br>
              <a:rPr lang="en-US" u="none" dirty="0"/>
            </a:br>
            <a:r>
              <a:rPr lang="en-US" u="none" dirty="0"/>
              <a:t/>
            </a:r>
            <a:br>
              <a:rPr lang="en-US" u="none" dirty="0"/>
            </a:br>
            <a:r>
              <a:rPr lang="en-US" u="none" dirty="0"/>
              <a:t>talk.collegeconfidential.com/air-force-academy-</a:t>
            </a:r>
            <a:r>
              <a:rPr lang="en-US" u="none" dirty="0" err="1"/>
              <a:t>colorado</a:t>
            </a:r>
            <a:r>
              <a:rPr lang="en-US" u="none" dirty="0"/>
              <a:t>-springs/</a:t>
            </a:r>
            <a:br>
              <a:rPr lang="en-US" u="none" dirty="0"/>
            </a:br>
            <a:r>
              <a:rPr lang="en-US" u="none" dirty="0"/>
              <a:t/>
            </a:r>
            <a:br>
              <a:rPr lang="en-US" u="none" dirty="0"/>
            </a:br>
            <a:r>
              <a:rPr lang="en-US" u="none" dirty="0" smtClean="0"/>
              <a:t>www.usafaparents.org</a:t>
            </a:r>
          </a:p>
          <a:p>
            <a:endParaRPr lang="en-US" u="none" dirty="0" smtClean="0"/>
          </a:p>
          <a:p>
            <a:endParaRPr lang="en-US" u="none" dirty="0" smtClean="0"/>
          </a:p>
          <a:p>
            <a:r>
              <a:rPr lang="en-US" u="none" dirty="0" smtClean="0"/>
              <a:t> </a:t>
            </a:r>
            <a:r>
              <a:rPr lang="en-US" u="none" dirty="0"/>
              <a:t/>
            </a:r>
            <a:br>
              <a:rPr lang="en-US" u="none" dirty="0"/>
            </a:br>
            <a:endParaRPr lang="en-US" b="1" u="none" dirty="0">
              <a:solidFill>
                <a:srgbClr val="0C2D83"/>
              </a:solidFill>
            </a:endParaRPr>
          </a:p>
        </p:txBody>
      </p:sp>
      <p:sp>
        <p:nvSpPr>
          <p:cNvPr id="12" name="TextBox 11"/>
          <p:cNvSpPr txBox="1"/>
          <p:nvPr/>
        </p:nvSpPr>
        <p:spPr>
          <a:xfrm>
            <a:off x="4114800" y="5181600"/>
            <a:ext cx="4495800" cy="461665"/>
          </a:xfrm>
          <a:prstGeom prst="rect">
            <a:avLst/>
          </a:prstGeom>
          <a:noFill/>
        </p:spPr>
        <p:txBody>
          <a:bodyPr wrap="square" rtlCol="0">
            <a:spAutoFit/>
          </a:bodyPr>
          <a:lstStyle/>
          <a:p>
            <a:pPr algn="ctr"/>
            <a:r>
              <a:rPr lang="en-US" sz="2400" dirty="0" smtClean="0"/>
              <a:t>www.usafaparents.org</a:t>
            </a:r>
            <a:endParaRPr lang="en-US" sz="2400" dirty="0"/>
          </a:p>
        </p:txBody>
      </p:sp>
      <p:cxnSp>
        <p:nvCxnSpPr>
          <p:cNvPr id="7" name="Straight Arrow Connector 6"/>
          <p:cNvCxnSpPr/>
          <p:nvPr/>
        </p:nvCxnSpPr>
        <p:spPr bwMode="auto">
          <a:xfrm flipV="1">
            <a:off x="3124200" y="5638800"/>
            <a:ext cx="1527048" cy="4572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8" name="Rectangle 7"/>
          <p:cNvSpPr/>
          <p:nvPr/>
        </p:nvSpPr>
        <p:spPr>
          <a:xfrm>
            <a:off x="381000" y="5410200"/>
            <a:ext cx="234360" cy="307777"/>
          </a:xfrm>
          <a:prstGeom prst="rect">
            <a:avLst/>
          </a:prstGeom>
        </p:spPr>
        <p:txBody>
          <a:bodyPr wrap="none">
            <a:spAutoFit/>
          </a:bodyPr>
          <a:lstStyle/>
          <a:p>
            <a:r>
              <a:rPr lang="en-US" u="none" dirty="0" smtClean="0"/>
              <a:t> </a:t>
            </a:r>
            <a:endParaRPr lang="en-US" u="none"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43200" y="228600"/>
            <a:ext cx="6019800" cy="790575"/>
          </a:xfrm>
        </p:spPr>
        <p:txBody>
          <a:bodyPr/>
          <a:lstStyle/>
          <a:p>
            <a:r>
              <a:rPr lang="en-US" dirty="0" smtClean="0"/>
              <a:t/>
            </a:r>
            <a:br>
              <a:rPr lang="en-US" dirty="0" smtClean="0"/>
            </a:br>
            <a:r>
              <a:rPr lang="en-US" i="1" dirty="0" smtClean="0"/>
              <a:t>Web Guy</a:t>
            </a:r>
            <a:br>
              <a:rPr lang="en-US" i="1" dirty="0" smtClean="0"/>
            </a:br>
            <a:endParaRPr lang="en-US" i="1" dirty="0" smtClean="0"/>
          </a:p>
        </p:txBody>
      </p:sp>
      <p:pic>
        <p:nvPicPr>
          <p:cNvPr id="10248" name="Picture 8" descr="K:\My Pictures\USAFA Parents Pics\USAFA Pix\J_Romero_002.jpg"/>
          <p:cNvPicPr>
            <a:picLocks noChangeAspect="1" noChangeArrowheads="1"/>
          </p:cNvPicPr>
          <p:nvPr/>
        </p:nvPicPr>
        <p:blipFill>
          <a:blip r:embed="rId3" cstate="print"/>
          <a:srcRect/>
          <a:stretch>
            <a:fillRect/>
          </a:stretch>
        </p:blipFill>
        <p:spPr bwMode="auto">
          <a:xfrm>
            <a:off x="4800600" y="1752600"/>
            <a:ext cx="3897086" cy="2591562"/>
          </a:xfrm>
          <a:prstGeom prst="rect">
            <a:avLst/>
          </a:prstGeom>
          <a:ln w="38100">
            <a:solidFill>
              <a:schemeClr val="accent2">
                <a:lumMod val="60000"/>
                <a:lumOff val="40000"/>
              </a:schemeClr>
            </a:solidFill>
          </a:ln>
          <a:effectLst>
            <a:outerShdw blurRad="292100" dist="139700" dir="2700000" algn="tl" rotWithShape="0">
              <a:srgbClr val="333333">
                <a:alpha val="65000"/>
              </a:srgbClr>
            </a:outerShdw>
          </a:effectLst>
        </p:spPr>
      </p:pic>
      <p:sp>
        <p:nvSpPr>
          <p:cNvPr id="10" name="Rectangle 9"/>
          <p:cNvSpPr/>
          <p:nvPr/>
        </p:nvSpPr>
        <p:spPr>
          <a:xfrm>
            <a:off x="533400" y="1981200"/>
            <a:ext cx="5334000" cy="2862322"/>
          </a:xfrm>
          <a:prstGeom prst="rect">
            <a:avLst/>
          </a:prstGeom>
        </p:spPr>
        <p:txBody>
          <a:bodyPr wrap="square">
            <a:spAutoFit/>
          </a:bodyPr>
          <a:lstStyle/>
          <a:p>
            <a:r>
              <a:rPr lang="en-US" sz="2800" u="none" dirty="0" smtClean="0"/>
              <a:t>         </a:t>
            </a:r>
          </a:p>
          <a:p>
            <a:endParaRPr lang="en-US" sz="2800" u="none" dirty="0" smtClean="0"/>
          </a:p>
          <a:p>
            <a:pPr>
              <a:buFont typeface="Courier New" pitchFamily="49" charset="0"/>
              <a:buChar char="o"/>
            </a:pPr>
            <a:r>
              <a:rPr lang="en-US" sz="2800" u="none" dirty="0" smtClean="0"/>
              <a:t>  </a:t>
            </a:r>
            <a:r>
              <a:rPr lang="en-US" sz="2400" b="1" u="none" dirty="0" smtClean="0"/>
              <a:t>SUPERB resource</a:t>
            </a:r>
          </a:p>
          <a:p>
            <a:pPr>
              <a:buFont typeface="Courier New" pitchFamily="49" charset="0"/>
              <a:buChar char="o"/>
            </a:pPr>
            <a:r>
              <a:rPr lang="en-US" sz="2400" b="1" u="none" dirty="0" smtClean="0"/>
              <a:t>  Nominal fee</a:t>
            </a:r>
          </a:p>
          <a:p>
            <a:pPr>
              <a:buFont typeface="Courier New" pitchFamily="49" charset="0"/>
              <a:buChar char="o"/>
            </a:pPr>
            <a:r>
              <a:rPr lang="en-US" sz="2400" b="1" u="none" dirty="0" smtClean="0"/>
              <a:t>  Daily pictures &amp; videos</a:t>
            </a:r>
          </a:p>
          <a:p>
            <a:pPr>
              <a:buFont typeface="Courier New" pitchFamily="49" charset="0"/>
              <a:buChar char="o"/>
            </a:pPr>
            <a:r>
              <a:rPr lang="en-US" sz="2400" b="1" u="none" dirty="0" smtClean="0"/>
              <a:t>  Support Blogs</a:t>
            </a:r>
            <a:r>
              <a:rPr lang="en-US" sz="2400" b="1" u="none" dirty="0"/>
              <a:t/>
            </a:r>
            <a:br>
              <a:rPr lang="en-US" sz="2400" b="1" u="none" dirty="0"/>
            </a:br>
            <a:endParaRPr lang="en-US" sz="2400" b="1" u="none" dirty="0">
              <a:solidFill>
                <a:srgbClr val="0C2D83"/>
              </a:solidFill>
            </a:endParaRPr>
          </a:p>
        </p:txBody>
      </p:sp>
      <p:sp>
        <p:nvSpPr>
          <p:cNvPr id="6" name="Rectangle 5"/>
          <p:cNvSpPr/>
          <p:nvPr/>
        </p:nvSpPr>
        <p:spPr>
          <a:xfrm>
            <a:off x="304800" y="1752600"/>
            <a:ext cx="3189092" cy="523220"/>
          </a:xfrm>
          <a:prstGeom prst="rect">
            <a:avLst/>
          </a:prstGeom>
        </p:spPr>
        <p:txBody>
          <a:bodyPr wrap="none">
            <a:spAutoFit/>
          </a:bodyPr>
          <a:lstStyle/>
          <a:p>
            <a:r>
              <a:rPr lang="en-US" sz="2800" i="1" u="none" dirty="0" err="1" smtClean="0"/>
              <a:t>usafawebguy.com</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2590800"/>
            <a:ext cx="3581400" cy="1015663"/>
          </a:xfrm>
          <a:prstGeom prst="rect">
            <a:avLst/>
          </a:prstGeom>
          <a:noFill/>
        </p:spPr>
        <p:txBody>
          <a:bodyPr wrap="square" rtlCol="0">
            <a:spAutoFit/>
          </a:bodyPr>
          <a:lstStyle/>
          <a:p>
            <a:r>
              <a:rPr lang="en-US" sz="6000" dirty="0" smtClean="0"/>
              <a:t>Q &amp; A</a:t>
            </a:r>
            <a:endParaRPr lang="en-US" sz="60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Line 2"/>
          <p:cNvSpPr>
            <a:spLocks noChangeShapeType="1"/>
          </p:cNvSpPr>
          <p:nvPr/>
        </p:nvSpPr>
        <p:spPr bwMode="auto">
          <a:xfrm>
            <a:off x="382588" y="6451600"/>
            <a:ext cx="8382000" cy="0"/>
          </a:xfrm>
          <a:prstGeom prst="line">
            <a:avLst/>
          </a:prstGeom>
          <a:noFill/>
          <a:ln w="57150">
            <a:solidFill>
              <a:srgbClr val="0C2D83"/>
            </a:solidFill>
            <a:round/>
            <a:headEnd/>
            <a:tailEnd/>
          </a:ln>
        </p:spPr>
        <p:txBody>
          <a:bodyPr wrap="none" anchor="ctr"/>
          <a:lstStyle/>
          <a:p>
            <a:endParaRPr lang="en-US"/>
          </a:p>
        </p:txBody>
      </p:sp>
      <p:sp>
        <p:nvSpPr>
          <p:cNvPr id="76803" name="Text Box 3"/>
          <p:cNvSpPr txBox="1">
            <a:spLocks noChangeArrowheads="1"/>
          </p:cNvSpPr>
          <p:nvPr/>
        </p:nvSpPr>
        <p:spPr bwMode="auto">
          <a:xfrm>
            <a:off x="1296988" y="6521450"/>
            <a:ext cx="6553200" cy="336550"/>
          </a:xfrm>
          <a:prstGeom prst="rect">
            <a:avLst/>
          </a:prstGeom>
          <a:noFill/>
          <a:ln w="9525">
            <a:noFill/>
            <a:miter lim="800000"/>
            <a:headEnd/>
            <a:tailEnd/>
          </a:ln>
        </p:spPr>
        <p:txBody>
          <a:bodyPr>
            <a:spAutoFit/>
          </a:bodyPr>
          <a:lstStyle/>
          <a:p>
            <a:pPr algn="ctr" eaLnBrk="0" hangingPunct="0">
              <a:spcBef>
                <a:spcPct val="50000"/>
              </a:spcBef>
            </a:pPr>
            <a:r>
              <a:rPr lang="en-US" sz="1600" b="1" i="1">
                <a:latin typeface="Century Schoolbook" pitchFamily="18" charset="0"/>
              </a:rPr>
              <a:t>I n t e g r i t y  -  S e r v i c e  -  E x c e l l e n c e</a:t>
            </a:r>
          </a:p>
        </p:txBody>
      </p:sp>
      <p:pic>
        <p:nvPicPr>
          <p:cNvPr id="143364" name="Picture 4" descr="usafaseal2"/>
          <p:cNvPicPr>
            <a:picLocks noChangeAspect="1" noChangeArrowheads="1"/>
          </p:cNvPicPr>
          <p:nvPr/>
        </p:nvPicPr>
        <p:blipFill>
          <a:blip r:embed="rId3" cstate="print"/>
          <a:srcRect/>
          <a:stretch>
            <a:fillRect/>
          </a:stretch>
        </p:blipFill>
        <p:spPr bwMode="auto">
          <a:xfrm>
            <a:off x="2727325" y="1485900"/>
            <a:ext cx="3698875" cy="3884613"/>
          </a:xfrm>
          <a:prstGeom prst="rect">
            <a:avLst/>
          </a:prstGeom>
          <a:noFill/>
          <a:ln w="9525">
            <a:noFill/>
            <a:miter lim="800000"/>
            <a:headEnd/>
            <a:tailEnd/>
          </a:ln>
        </p:spPr>
      </p:pic>
      <p:sp>
        <p:nvSpPr>
          <p:cNvPr id="76805" name="Line 5"/>
          <p:cNvSpPr>
            <a:spLocks noChangeShapeType="1"/>
          </p:cNvSpPr>
          <p:nvPr/>
        </p:nvSpPr>
        <p:spPr bwMode="auto">
          <a:xfrm>
            <a:off x="393700" y="407988"/>
            <a:ext cx="8382000" cy="0"/>
          </a:xfrm>
          <a:prstGeom prst="line">
            <a:avLst/>
          </a:prstGeom>
          <a:noFill/>
          <a:ln w="57150">
            <a:solidFill>
              <a:srgbClr val="0C2D83"/>
            </a:solidFill>
            <a:round/>
            <a:headEnd/>
            <a:tailEnd/>
          </a:ln>
        </p:spPr>
        <p:txBody>
          <a:bodyPr wrap="none" anchor="ctr"/>
          <a:lstStyle/>
          <a:p>
            <a:endParaRPr lang="en-US"/>
          </a:p>
        </p:txBody>
      </p:sp>
      <p:sp>
        <p:nvSpPr>
          <p:cNvPr id="6" name="TextBox 5"/>
          <p:cNvSpPr txBox="1"/>
          <p:nvPr/>
        </p:nvSpPr>
        <p:spPr>
          <a:xfrm>
            <a:off x="7848600" y="6019800"/>
            <a:ext cx="803162" cy="307777"/>
          </a:xfrm>
          <a:prstGeom prst="rect">
            <a:avLst/>
          </a:prstGeom>
          <a:noFill/>
        </p:spPr>
        <p:txBody>
          <a:bodyPr wrap="none" rtlCol="0">
            <a:spAutoFit/>
          </a:bodyPr>
          <a:lstStyle/>
          <a:p>
            <a:r>
              <a:rPr lang="en-US" sz="1400" dirty="0" smtClean="0">
                <a:hlinkClick r:id="rId4" action="ppaction://hlinkfile"/>
              </a:rPr>
              <a:t>Video 6</a:t>
            </a:r>
            <a:endParaRPr lang="en-US" sz="1400" dirty="0"/>
          </a:p>
        </p:txBody>
      </p:sp>
    </p:spTree>
    <p:extLst>
      <p:ext uri="{BB962C8B-B14F-4D97-AF65-F5344CB8AC3E}">
        <p14:creationId xmlns:p14="http://schemas.microsoft.com/office/powerpoint/2010/main" val="4963507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4336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2362200" y="457200"/>
            <a:ext cx="6248400" cy="1143000"/>
          </a:xfrm>
        </p:spPr>
        <p:txBody>
          <a:bodyPr/>
          <a:lstStyle/>
          <a:p>
            <a:r>
              <a:rPr lang="en-US" i="1" dirty="0" smtClean="0"/>
              <a:t>Just For Parents</a:t>
            </a:r>
          </a:p>
        </p:txBody>
      </p:sp>
      <p:sp>
        <p:nvSpPr>
          <p:cNvPr id="1028" name="Rectangle 4"/>
          <p:cNvSpPr>
            <a:spLocks noGrp="1" noChangeArrowheads="1"/>
          </p:cNvSpPr>
          <p:nvPr>
            <p:ph type="body" sz="half" idx="1"/>
          </p:nvPr>
        </p:nvSpPr>
        <p:spPr>
          <a:xfrm>
            <a:off x="838200" y="1981200"/>
            <a:ext cx="7696200" cy="2971800"/>
          </a:xfrm>
        </p:spPr>
        <p:txBody>
          <a:bodyPr/>
          <a:lstStyle/>
          <a:p>
            <a:pPr>
              <a:buFont typeface="Courier New" pitchFamily="49" charset="0"/>
              <a:buChar char="o"/>
            </a:pPr>
            <a:r>
              <a:rPr lang="en-US" sz="2800" dirty="0" smtClean="0"/>
              <a:t>The Generations</a:t>
            </a:r>
          </a:p>
          <a:p>
            <a:pPr>
              <a:buFont typeface="Courier New" pitchFamily="49" charset="0"/>
              <a:buChar char="o"/>
            </a:pPr>
            <a:r>
              <a:rPr lang="en-US" sz="2800" dirty="0" smtClean="0"/>
              <a:t>YOUR Role in the USAFA Admissions Process</a:t>
            </a:r>
          </a:p>
          <a:p>
            <a:pPr>
              <a:buFont typeface="Courier New" pitchFamily="49" charset="0"/>
              <a:buChar char="o"/>
            </a:pPr>
            <a:r>
              <a:rPr lang="en-US" sz="2800" dirty="0" smtClean="0"/>
              <a:t>The </a:t>
            </a:r>
            <a:r>
              <a:rPr lang="en-US" sz="2800" dirty="0" err="1" smtClean="0"/>
              <a:t>Millennials</a:t>
            </a:r>
            <a:endParaRPr lang="en-US" sz="2800" dirty="0" smtClean="0"/>
          </a:p>
          <a:p>
            <a:pPr>
              <a:buFont typeface="Courier New" pitchFamily="49" charset="0"/>
              <a:buChar char="o"/>
            </a:pPr>
            <a:r>
              <a:rPr lang="en-US" sz="2800" dirty="0" smtClean="0"/>
              <a:t>Resources</a:t>
            </a:r>
          </a:p>
          <a:p>
            <a:pPr>
              <a:buFont typeface="Courier New" pitchFamily="49" charset="0"/>
              <a:buChar char="o"/>
            </a:pPr>
            <a:r>
              <a:rPr lang="en-US" sz="2800" dirty="0" smtClean="0"/>
              <a:t>The Story of the </a:t>
            </a:r>
            <a:r>
              <a:rPr lang="en-US" sz="2800" dirty="0" err="1" smtClean="0"/>
              <a:t>Echeverry</a:t>
            </a:r>
            <a:r>
              <a:rPr lang="en-US" sz="2800" dirty="0" smtClean="0"/>
              <a:t>  Brothers</a:t>
            </a:r>
          </a:p>
          <a:p>
            <a:pPr>
              <a:buFont typeface="Courier New" pitchFamily="49" charset="0"/>
              <a:buChar char="o"/>
            </a:pPr>
            <a:r>
              <a:rPr lang="en-US" sz="2800" dirty="0" smtClean="0"/>
              <a:t>Q&amp;A</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bwMode="auto">
          <a:xfrm>
            <a:off x="2667000" y="1514474"/>
            <a:ext cx="6400800" cy="4810126"/>
          </a:xfrm>
          <a:prstGeom prst="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sng"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2" name="Rectangle 11"/>
          <p:cNvSpPr/>
          <p:nvPr/>
        </p:nvSpPr>
        <p:spPr bwMode="auto">
          <a:xfrm>
            <a:off x="76200" y="1514474"/>
            <a:ext cx="2590800" cy="4810126"/>
          </a:xfrm>
          <a:prstGeom prst="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sng"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p:txBody>
          <a:bodyPr/>
          <a:lstStyle/>
          <a:p>
            <a:r>
              <a:rPr lang="en-US" dirty="0" smtClean="0"/>
              <a:t>The Story of the </a:t>
            </a:r>
            <a:br>
              <a:rPr lang="en-US" dirty="0" smtClean="0"/>
            </a:br>
            <a:r>
              <a:rPr lang="en-US" dirty="0" err="1" smtClean="0"/>
              <a:t>Echeverry</a:t>
            </a:r>
            <a:r>
              <a:rPr lang="en-US" dirty="0" smtClean="0"/>
              <a:t> Brothers</a:t>
            </a:r>
            <a:endParaRPr lang="en-US" dirty="0"/>
          </a:p>
        </p:txBody>
      </p:sp>
      <p:sp>
        <p:nvSpPr>
          <p:cNvPr id="3" name="Text Placeholder 2"/>
          <p:cNvSpPr>
            <a:spLocks noGrp="1"/>
          </p:cNvSpPr>
          <p:nvPr>
            <p:ph type="body" sz="half" idx="1"/>
          </p:nvPr>
        </p:nvSpPr>
        <p:spPr>
          <a:xfrm>
            <a:off x="152400" y="1543050"/>
            <a:ext cx="2286000" cy="4324350"/>
          </a:xfrm>
        </p:spPr>
        <p:txBody>
          <a:bodyPr/>
          <a:lstStyle/>
          <a:p>
            <a:r>
              <a:rPr lang="en-US" sz="1800" dirty="0" smtClean="0"/>
              <a:t>In July 2010, two brothers sat together where you are sitting right now</a:t>
            </a:r>
          </a:p>
          <a:p>
            <a:r>
              <a:rPr lang="en-US" sz="1800" dirty="0" smtClean="0"/>
              <a:t>The two couldn’t be more different</a:t>
            </a:r>
          </a:p>
          <a:p>
            <a:r>
              <a:rPr lang="en-US" sz="1800" dirty="0" smtClean="0"/>
              <a:t>They are both at the Academy now in the Class of 2015</a:t>
            </a:r>
          </a:p>
          <a:p>
            <a:r>
              <a:rPr lang="en-US" sz="1800" dirty="0" smtClean="0"/>
              <a:t>How did they do it?</a:t>
            </a:r>
          </a:p>
          <a:p>
            <a:endParaRPr lang="en-US" sz="1800" dirty="0" smtClean="0"/>
          </a:p>
        </p:txBody>
      </p:sp>
      <p:sp>
        <p:nvSpPr>
          <p:cNvPr id="4" name="Content Placeholder 3"/>
          <p:cNvSpPr>
            <a:spLocks noGrp="1"/>
          </p:cNvSpPr>
          <p:nvPr>
            <p:ph sz="half" idx="2"/>
          </p:nvPr>
        </p:nvSpPr>
        <p:spPr>
          <a:xfrm>
            <a:off x="2743200" y="1524000"/>
            <a:ext cx="3832329" cy="4810126"/>
          </a:xfrm>
        </p:spPr>
        <p:txBody>
          <a:bodyPr/>
          <a:lstStyle/>
          <a:p>
            <a:r>
              <a:rPr lang="en-US" sz="1400" dirty="0" smtClean="0"/>
              <a:t>Anthony</a:t>
            </a:r>
          </a:p>
          <a:p>
            <a:pPr lvl="1"/>
            <a:r>
              <a:rPr lang="en-US" sz="1400" dirty="0" smtClean="0"/>
              <a:t>Lakewood HS Class of 2009</a:t>
            </a:r>
          </a:p>
          <a:p>
            <a:pPr lvl="1"/>
            <a:r>
              <a:rPr lang="en-US" sz="1400" dirty="0" smtClean="0"/>
              <a:t>Two years at LBCC in firefighting curriculum</a:t>
            </a:r>
          </a:p>
          <a:p>
            <a:pPr lvl="1"/>
            <a:r>
              <a:rPr lang="en-US" sz="1400" dirty="0" smtClean="0"/>
              <a:t>HS GPA: 3.5</a:t>
            </a:r>
          </a:p>
          <a:p>
            <a:pPr lvl="1"/>
            <a:r>
              <a:rPr lang="en-US" sz="1400" dirty="0" smtClean="0"/>
              <a:t>Varsity Letter Wrestling</a:t>
            </a:r>
          </a:p>
          <a:p>
            <a:pPr lvl="1"/>
            <a:r>
              <a:rPr lang="en-US" sz="1400" dirty="0"/>
              <a:t>Four years firefighter explorer</a:t>
            </a:r>
          </a:p>
          <a:p>
            <a:pPr lvl="1"/>
            <a:r>
              <a:rPr lang="en-US" sz="1400" dirty="0"/>
              <a:t>Four years In n </a:t>
            </a:r>
            <a:r>
              <a:rPr lang="en-US" sz="1400" dirty="0" smtClean="0"/>
              <a:t>Out</a:t>
            </a:r>
          </a:p>
          <a:p>
            <a:pPr lvl="1"/>
            <a:r>
              <a:rPr lang="en-US" sz="1400" dirty="0" smtClean="0"/>
              <a:t>Enrolled in AFROTC at LMU in 2010-2011 to explore AF option</a:t>
            </a:r>
          </a:p>
          <a:p>
            <a:pPr lvl="1"/>
            <a:r>
              <a:rPr lang="en-US" sz="1400" dirty="0" smtClean="0"/>
              <a:t>Enrolled at LBCC for Calculus I/II</a:t>
            </a:r>
            <a:endParaRPr lang="en-US" sz="1400" dirty="0"/>
          </a:p>
          <a:p>
            <a:pPr lvl="1"/>
            <a:endParaRPr lang="en-US" sz="1400" dirty="0" smtClean="0"/>
          </a:p>
          <a:p>
            <a:pPr lvl="1"/>
            <a:endParaRPr lang="en-US" sz="1400" dirty="0" smtClean="0"/>
          </a:p>
          <a:p>
            <a:r>
              <a:rPr lang="en-US" sz="1400" dirty="0" smtClean="0"/>
              <a:t>Jacob</a:t>
            </a:r>
            <a:endParaRPr lang="en-US" sz="1400" dirty="0"/>
          </a:p>
          <a:p>
            <a:pPr lvl="1"/>
            <a:r>
              <a:rPr lang="en-US" sz="1400" dirty="0" smtClean="0"/>
              <a:t>Lakewood HS Class of 2011</a:t>
            </a:r>
          </a:p>
          <a:p>
            <a:pPr lvl="1"/>
            <a:r>
              <a:rPr lang="en-US" sz="1400" dirty="0" smtClean="0"/>
              <a:t>HS </a:t>
            </a:r>
            <a:r>
              <a:rPr lang="en-US" sz="1400" dirty="0"/>
              <a:t>GPA: </a:t>
            </a:r>
            <a:r>
              <a:rPr lang="en-US" sz="1400" dirty="0" smtClean="0"/>
              <a:t>4.3</a:t>
            </a:r>
          </a:p>
          <a:p>
            <a:pPr lvl="1"/>
            <a:r>
              <a:rPr lang="en-US" sz="1400" dirty="0" smtClean="0"/>
              <a:t>Varsity Letters in Cross Country/Track and Wrestling</a:t>
            </a:r>
          </a:p>
          <a:p>
            <a:pPr lvl="1"/>
            <a:r>
              <a:rPr lang="en-US" sz="1400" dirty="0" smtClean="0"/>
              <a:t>Class Rank: 1 of 1000</a:t>
            </a:r>
          </a:p>
          <a:p>
            <a:pPr lvl="1"/>
            <a:endParaRPr lang="en-US" sz="1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5529" y="1666875"/>
            <a:ext cx="2339871" cy="17621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208" y="4130299"/>
            <a:ext cx="2413191" cy="1813301"/>
          </a:xfrm>
          <a:prstGeom prst="rect">
            <a:avLst/>
          </a:prstGeom>
        </p:spPr>
      </p:pic>
      <p:sp>
        <p:nvSpPr>
          <p:cNvPr id="5" name="Oval 4"/>
          <p:cNvSpPr/>
          <p:nvPr/>
        </p:nvSpPr>
        <p:spPr bwMode="auto">
          <a:xfrm>
            <a:off x="6705600" y="4267200"/>
            <a:ext cx="1295400" cy="1676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sng"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318335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the</a:t>
            </a:r>
            <a:br>
              <a:rPr lang="en-US" dirty="0" smtClean="0"/>
            </a:br>
            <a:r>
              <a:rPr lang="en-US" dirty="0" smtClean="0"/>
              <a:t> Echeverry Brothers (cont.)</a:t>
            </a:r>
            <a:endParaRPr lang="en-US" dirty="0"/>
          </a:p>
        </p:txBody>
      </p:sp>
      <p:sp>
        <p:nvSpPr>
          <p:cNvPr id="5" name="Text Placeholder 4"/>
          <p:cNvSpPr>
            <a:spLocks noGrp="1"/>
          </p:cNvSpPr>
          <p:nvPr>
            <p:ph type="body" sz="half" idx="1"/>
          </p:nvPr>
        </p:nvSpPr>
        <p:spPr>
          <a:xfrm>
            <a:off x="0" y="1514473"/>
            <a:ext cx="3989388" cy="4324350"/>
          </a:xfrm>
        </p:spPr>
        <p:txBody>
          <a:bodyPr/>
          <a:lstStyle/>
          <a:p>
            <a:r>
              <a:rPr lang="en-US" sz="1600" dirty="0" smtClean="0"/>
              <a:t>Anthony’s Story</a:t>
            </a:r>
          </a:p>
          <a:p>
            <a:pPr lvl="1"/>
            <a:r>
              <a:rPr lang="en-US" sz="1600" dirty="0" smtClean="0"/>
              <a:t>Graduated from Lakewood High School in June 2009</a:t>
            </a:r>
          </a:p>
          <a:p>
            <a:pPr lvl="1"/>
            <a:r>
              <a:rPr lang="en-US" sz="1600" dirty="0" smtClean="0"/>
              <a:t>Decided he wanted to go to USAFA July 2010</a:t>
            </a:r>
          </a:p>
          <a:p>
            <a:pPr lvl="1"/>
            <a:r>
              <a:rPr lang="en-US" sz="1600" dirty="0" smtClean="0"/>
              <a:t>Joined ROTC at LMU in Fall 2010 </a:t>
            </a:r>
          </a:p>
          <a:p>
            <a:pPr lvl="1"/>
            <a:r>
              <a:rPr lang="en-US" sz="1600" dirty="0" smtClean="0"/>
              <a:t>HS math and sciences were cut short by firefighting plan - enrolled in Calculus I/II at LBCC</a:t>
            </a:r>
          </a:p>
          <a:p>
            <a:pPr lvl="1"/>
            <a:r>
              <a:rPr lang="en-US" sz="1600" dirty="0" smtClean="0"/>
              <a:t>Received </a:t>
            </a:r>
            <a:r>
              <a:rPr lang="en-US" sz="1600" u="sng" dirty="0" smtClean="0"/>
              <a:t>principle</a:t>
            </a:r>
            <a:r>
              <a:rPr lang="en-US" sz="1600" dirty="0" smtClean="0"/>
              <a:t> nomination from Congresswoman Richardson</a:t>
            </a:r>
          </a:p>
          <a:p>
            <a:pPr marL="0" indent="0">
              <a:buNone/>
            </a:pPr>
            <a:endParaRPr lang="en-US" sz="1800" dirty="0" smtClean="0"/>
          </a:p>
          <a:p>
            <a:pPr lvl="1"/>
            <a:endParaRPr lang="en-US" sz="1600" dirty="0" smtClean="0"/>
          </a:p>
          <a:p>
            <a:pPr lvl="1"/>
            <a:endParaRPr lang="en-US" sz="1600" dirty="0" smtClean="0"/>
          </a:p>
          <a:p>
            <a:pPr lvl="1"/>
            <a:endParaRPr lang="en-US" sz="1600" dirty="0"/>
          </a:p>
        </p:txBody>
      </p:sp>
      <p:sp>
        <p:nvSpPr>
          <p:cNvPr id="9" name="Text Placeholder 4"/>
          <p:cNvSpPr txBox="1">
            <a:spLocks/>
          </p:cNvSpPr>
          <p:nvPr/>
        </p:nvSpPr>
        <p:spPr bwMode="auto">
          <a:xfrm>
            <a:off x="5154612" y="1466850"/>
            <a:ext cx="3989388"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600" u="none" dirty="0" smtClean="0"/>
              <a:t>Jacob’s Story</a:t>
            </a:r>
          </a:p>
          <a:p>
            <a:pPr lvl="1"/>
            <a:r>
              <a:rPr lang="en-US" sz="1600" u="none" dirty="0" smtClean="0"/>
              <a:t>Decided he wanted to go to USAFA July 2010</a:t>
            </a:r>
          </a:p>
          <a:p>
            <a:pPr lvl="1"/>
            <a:r>
              <a:rPr lang="en-US" sz="1600" u="none" dirty="0" smtClean="0"/>
              <a:t>Enrolled in SAT/ACT prep courses to overcome weakness</a:t>
            </a:r>
          </a:p>
          <a:p>
            <a:pPr lvl="1"/>
            <a:r>
              <a:rPr lang="en-US" sz="1600" u="none" dirty="0" smtClean="0"/>
              <a:t>Received regular nomination from Congresswoman Richardson</a:t>
            </a:r>
          </a:p>
          <a:p>
            <a:pPr lvl="1"/>
            <a:r>
              <a:rPr lang="en-US" sz="1600" u="none" dirty="0" smtClean="0"/>
              <a:t>Had to navigate through DOD Medical Review Board (DODMERB) medical exam to obtain waiver</a:t>
            </a:r>
          </a:p>
          <a:p>
            <a:pPr lvl="1"/>
            <a:endParaRPr lang="en-US" sz="1600" dirty="0" smtClean="0"/>
          </a:p>
          <a:p>
            <a:pPr lvl="1"/>
            <a:endParaRPr lang="en-US" sz="1600" dirty="0" smtClean="0"/>
          </a:p>
          <a:p>
            <a:pPr lvl="1"/>
            <a:endParaRPr lang="en-US" sz="1600"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25932"/>
          <a:stretch/>
        </p:blipFill>
        <p:spPr>
          <a:xfrm>
            <a:off x="3962400" y="1738313"/>
            <a:ext cx="1320799" cy="146741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0187" y="3305175"/>
            <a:ext cx="1190625" cy="119062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4571587"/>
            <a:ext cx="2438400" cy="18288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01" y="5047170"/>
            <a:ext cx="1695499" cy="1129627"/>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5499925"/>
            <a:ext cx="1351538" cy="90046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4640433"/>
            <a:ext cx="2438400" cy="1828800"/>
          </a:xfrm>
          <a:prstGeom prst="rect">
            <a:avLst/>
          </a:prstGeom>
        </p:spPr>
      </p:pic>
      <p:cxnSp>
        <p:nvCxnSpPr>
          <p:cNvPr id="13" name="Straight Arrow Connector 12"/>
          <p:cNvCxnSpPr/>
          <p:nvPr/>
        </p:nvCxnSpPr>
        <p:spPr bwMode="auto">
          <a:xfrm flipH="1" flipV="1">
            <a:off x="8382000" y="5334000"/>
            <a:ext cx="533400" cy="61001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a:off x="228600" y="4876800"/>
            <a:ext cx="609600" cy="3810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558167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the</a:t>
            </a:r>
            <a:br>
              <a:rPr lang="en-US" dirty="0" smtClean="0"/>
            </a:br>
            <a:r>
              <a:rPr lang="en-US" dirty="0" smtClean="0"/>
              <a:t> Echeverry Brothers (cont.)</a:t>
            </a:r>
            <a:endParaRPr lang="en-US" dirty="0"/>
          </a:p>
        </p:txBody>
      </p:sp>
      <p:sp>
        <p:nvSpPr>
          <p:cNvPr id="5" name="Text Placeholder 4"/>
          <p:cNvSpPr>
            <a:spLocks noGrp="1"/>
          </p:cNvSpPr>
          <p:nvPr>
            <p:ph type="body" sz="half" idx="1"/>
          </p:nvPr>
        </p:nvSpPr>
        <p:spPr>
          <a:xfrm>
            <a:off x="0" y="1514473"/>
            <a:ext cx="3581400" cy="4324350"/>
          </a:xfrm>
        </p:spPr>
        <p:txBody>
          <a:bodyPr/>
          <a:lstStyle/>
          <a:p>
            <a:r>
              <a:rPr lang="en-US" sz="1400" dirty="0" smtClean="0"/>
              <a:t>Anthony’s Story</a:t>
            </a:r>
          </a:p>
          <a:p>
            <a:pPr lvl="1"/>
            <a:r>
              <a:rPr lang="en-US" sz="1400" dirty="0" smtClean="0"/>
              <a:t>Leads reconditioning program for CS-07 to help cadets who are struggling with physical fitness standards</a:t>
            </a:r>
          </a:p>
          <a:p>
            <a:pPr lvl="1"/>
            <a:r>
              <a:rPr lang="en-US" sz="1400" dirty="0" smtClean="0"/>
              <a:t>Ops Air Force 2013 – Whiteman AFB (B2 Bombers)</a:t>
            </a:r>
          </a:p>
          <a:p>
            <a:pPr lvl="1"/>
            <a:r>
              <a:rPr lang="en-US" sz="1400" dirty="0" smtClean="0"/>
              <a:t>Systems Engineering program</a:t>
            </a:r>
          </a:p>
          <a:p>
            <a:pPr lvl="1"/>
            <a:r>
              <a:rPr lang="en-US" sz="1400" dirty="0" smtClean="0"/>
              <a:t>Career Options in AF</a:t>
            </a:r>
          </a:p>
          <a:p>
            <a:pPr lvl="2"/>
            <a:r>
              <a:rPr lang="en-US" sz="1400" dirty="0" smtClean="0"/>
              <a:t>Space</a:t>
            </a:r>
          </a:p>
          <a:p>
            <a:pPr lvl="2"/>
            <a:r>
              <a:rPr lang="en-US" sz="1400" dirty="0" smtClean="0"/>
              <a:t>Acquisition</a:t>
            </a:r>
          </a:p>
          <a:p>
            <a:pPr lvl="2"/>
            <a:r>
              <a:rPr lang="en-US" sz="1400" dirty="0" smtClean="0"/>
              <a:t>Contracting</a:t>
            </a:r>
          </a:p>
          <a:p>
            <a:pPr marL="0" indent="0">
              <a:buNone/>
            </a:pPr>
            <a:endParaRPr lang="en-US" sz="1600" dirty="0" smtClean="0"/>
          </a:p>
          <a:p>
            <a:pPr lvl="1"/>
            <a:endParaRPr lang="en-US" sz="1400" dirty="0" smtClean="0"/>
          </a:p>
          <a:p>
            <a:pPr lvl="1"/>
            <a:endParaRPr lang="en-US" sz="1400" dirty="0" smtClean="0"/>
          </a:p>
          <a:p>
            <a:pPr lvl="1"/>
            <a:endParaRPr lang="en-US" sz="1400" dirty="0"/>
          </a:p>
        </p:txBody>
      </p:sp>
      <p:sp>
        <p:nvSpPr>
          <p:cNvPr id="9" name="Text Placeholder 4"/>
          <p:cNvSpPr txBox="1">
            <a:spLocks/>
          </p:cNvSpPr>
          <p:nvPr/>
        </p:nvSpPr>
        <p:spPr bwMode="auto">
          <a:xfrm>
            <a:off x="5383212" y="1466850"/>
            <a:ext cx="3684588"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400" u="none" dirty="0" smtClean="0"/>
              <a:t>Jacob’s Story</a:t>
            </a:r>
          </a:p>
          <a:p>
            <a:pPr lvl="1"/>
            <a:r>
              <a:rPr lang="en-US" sz="1400" u="none" dirty="0" smtClean="0"/>
              <a:t>Served on 2</a:t>
            </a:r>
            <a:r>
              <a:rPr lang="en-US" sz="1400" u="none" baseline="30000" dirty="0" smtClean="0"/>
              <a:t>nd</a:t>
            </a:r>
            <a:r>
              <a:rPr lang="en-US" sz="1400" u="none" dirty="0" smtClean="0"/>
              <a:t> Group staff in the Spring 2014</a:t>
            </a:r>
          </a:p>
          <a:p>
            <a:pPr lvl="1"/>
            <a:r>
              <a:rPr lang="en-US" sz="1400" u="none" dirty="0" smtClean="0"/>
              <a:t>Parachuting</a:t>
            </a:r>
          </a:p>
          <a:p>
            <a:pPr lvl="1"/>
            <a:r>
              <a:rPr lang="en-US" sz="1400" u="none" dirty="0" smtClean="0"/>
              <a:t>Ops Air Force 2013 – </a:t>
            </a:r>
            <a:r>
              <a:rPr lang="en-US" sz="1400" u="none" dirty="0" err="1" smtClean="0"/>
              <a:t>Offut</a:t>
            </a:r>
            <a:r>
              <a:rPr lang="en-US" sz="1400" u="none" dirty="0" smtClean="0"/>
              <a:t> AFB (US STRATCOM Headquarters)</a:t>
            </a:r>
          </a:p>
          <a:p>
            <a:pPr lvl="1"/>
            <a:r>
              <a:rPr lang="en-US" sz="1400" u="none" dirty="0" smtClean="0"/>
              <a:t>Member of USAFA Triathlon club</a:t>
            </a:r>
          </a:p>
          <a:p>
            <a:pPr lvl="1"/>
            <a:r>
              <a:rPr lang="en-US" sz="1400" u="none" dirty="0" smtClean="0"/>
              <a:t>Systems Engineering program</a:t>
            </a:r>
          </a:p>
          <a:p>
            <a:pPr lvl="1"/>
            <a:r>
              <a:rPr lang="en-US" sz="1400" u="none" dirty="0" smtClean="0"/>
              <a:t>Career Options in AF</a:t>
            </a:r>
          </a:p>
          <a:p>
            <a:pPr lvl="2"/>
            <a:r>
              <a:rPr lang="en-US" u="none" dirty="0" smtClean="0"/>
              <a:t>Pilot</a:t>
            </a:r>
          </a:p>
          <a:p>
            <a:pPr lvl="2"/>
            <a:r>
              <a:rPr lang="en-US" u="none" dirty="0" smtClean="0"/>
              <a:t>Intel</a:t>
            </a:r>
          </a:p>
          <a:p>
            <a:pPr lvl="2"/>
            <a:r>
              <a:rPr lang="en-US" u="none" dirty="0" smtClean="0"/>
              <a:t>Combat Rescue</a:t>
            </a:r>
          </a:p>
          <a:p>
            <a:pPr lvl="2"/>
            <a:endParaRPr lang="en-US" u="none" dirty="0" smtClean="0"/>
          </a:p>
          <a:p>
            <a:pPr lvl="1"/>
            <a:endParaRPr lang="en-US" sz="1400" dirty="0" smtClean="0"/>
          </a:p>
          <a:p>
            <a:pPr lvl="1"/>
            <a:endParaRPr lang="en-US" sz="1400" dirty="0" smtClean="0"/>
          </a:p>
          <a:p>
            <a:pPr lvl="1"/>
            <a:endParaRPr lang="en-US" sz="1400"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22" y="4589272"/>
            <a:ext cx="2017376" cy="150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99" y="4800599"/>
            <a:ext cx="2712917" cy="1808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5449" y="1828800"/>
            <a:ext cx="2114551" cy="2819400"/>
          </a:xfrm>
          <a:prstGeom prst="rect">
            <a:avLst/>
          </a:prstGeom>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154" r="16844"/>
          <a:stretch/>
        </p:blipFill>
        <p:spPr bwMode="auto">
          <a:xfrm>
            <a:off x="1692322" y="5302422"/>
            <a:ext cx="1445014" cy="130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10827"/>
          <a:stretch/>
        </p:blipFill>
        <p:spPr>
          <a:xfrm>
            <a:off x="6076254" y="4589272"/>
            <a:ext cx="3032888" cy="2019938"/>
          </a:xfrm>
          <a:prstGeom prst="rect">
            <a:avLst/>
          </a:prstGeom>
        </p:spPr>
      </p:pic>
    </p:spTree>
    <p:extLst>
      <p:ext uri="{BB962C8B-B14F-4D97-AF65-F5344CB8AC3E}">
        <p14:creationId xmlns:p14="http://schemas.microsoft.com/office/powerpoint/2010/main" val="2204781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2362200" y="457200"/>
            <a:ext cx="6248400" cy="1143000"/>
          </a:xfrm>
        </p:spPr>
        <p:txBody>
          <a:bodyPr/>
          <a:lstStyle/>
          <a:p>
            <a:r>
              <a:rPr lang="en-US" i="1" dirty="0" smtClean="0"/>
              <a:t>The Generations</a:t>
            </a:r>
          </a:p>
        </p:txBody>
      </p:sp>
      <p:sp>
        <p:nvSpPr>
          <p:cNvPr id="6" name="Rectangle 5"/>
          <p:cNvSpPr/>
          <p:nvPr/>
        </p:nvSpPr>
        <p:spPr>
          <a:xfrm>
            <a:off x="914400" y="2057400"/>
            <a:ext cx="7848600" cy="2357568"/>
          </a:xfrm>
          <a:prstGeom prst="rect">
            <a:avLst/>
          </a:prstGeom>
        </p:spPr>
        <p:txBody>
          <a:bodyPr wrap="square">
            <a:spAutoFit/>
          </a:bodyPr>
          <a:lstStyle/>
          <a:p>
            <a:pPr marL="382588" lvl="0" indent="-285750">
              <a:spcBef>
                <a:spcPct val="20000"/>
              </a:spcBef>
              <a:buClr>
                <a:srgbClr val="000000"/>
              </a:buClr>
              <a:buSzPct val="80000"/>
              <a:buFont typeface="Courier New" pitchFamily="49" charset="0"/>
              <a:buChar char="o"/>
            </a:pPr>
            <a:r>
              <a:rPr lang="en-US" sz="3200" b="1" u="none" kern="0" dirty="0" smtClean="0">
                <a:solidFill>
                  <a:srgbClr val="000000"/>
                </a:solidFill>
                <a:latin typeface="Arial"/>
                <a:cs typeface="+mn-cs"/>
              </a:rPr>
              <a:t> Matures 		&gt; 65 years old</a:t>
            </a:r>
          </a:p>
          <a:p>
            <a:pPr marL="382588" lvl="0" indent="-285750">
              <a:spcBef>
                <a:spcPct val="20000"/>
              </a:spcBef>
              <a:buClr>
                <a:srgbClr val="000000"/>
              </a:buClr>
              <a:buSzPct val="80000"/>
              <a:buFont typeface="Courier New" pitchFamily="49" charset="0"/>
              <a:buChar char="o"/>
            </a:pPr>
            <a:r>
              <a:rPr lang="en-US" sz="3200" b="1" u="none" kern="0" dirty="0" smtClean="0">
                <a:solidFill>
                  <a:srgbClr val="000000"/>
                </a:solidFill>
                <a:latin typeface="Arial"/>
                <a:cs typeface="+mn-cs"/>
              </a:rPr>
              <a:t> Baby Boomer 	46 to 64 years old</a:t>
            </a:r>
          </a:p>
          <a:p>
            <a:pPr marL="382588" lvl="0" indent="-285750">
              <a:spcBef>
                <a:spcPct val="20000"/>
              </a:spcBef>
              <a:buClr>
                <a:srgbClr val="000000"/>
              </a:buClr>
              <a:buSzPct val="80000"/>
              <a:buFont typeface="Courier New" pitchFamily="49" charset="0"/>
              <a:buChar char="o"/>
            </a:pPr>
            <a:r>
              <a:rPr lang="en-US" sz="3200" b="1" u="none" kern="0" dirty="0" smtClean="0">
                <a:solidFill>
                  <a:srgbClr val="000000"/>
                </a:solidFill>
                <a:latin typeface="Arial"/>
                <a:cs typeface="+mn-cs"/>
              </a:rPr>
              <a:t> Gen X			31 to 45 years old</a:t>
            </a:r>
          </a:p>
          <a:p>
            <a:pPr marL="382588" lvl="0" indent="-285750">
              <a:spcBef>
                <a:spcPct val="20000"/>
              </a:spcBef>
              <a:buClr>
                <a:srgbClr val="000000"/>
              </a:buClr>
              <a:buSzPct val="80000"/>
              <a:buFont typeface="Courier New" pitchFamily="49" charset="0"/>
              <a:buChar char="o"/>
            </a:pPr>
            <a:r>
              <a:rPr lang="en-US" sz="3200" b="1" u="none" kern="0" dirty="0" smtClean="0">
                <a:solidFill>
                  <a:srgbClr val="000000"/>
                </a:solidFill>
                <a:latin typeface="Arial"/>
                <a:cs typeface="+mn-cs"/>
              </a:rPr>
              <a:t> Millennial		&lt; 30 years old</a:t>
            </a:r>
          </a:p>
        </p:txBody>
      </p:sp>
      <p:sp>
        <p:nvSpPr>
          <p:cNvPr id="4" name="TextBox 3"/>
          <p:cNvSpPr txBox="1"/>
          <p:nvPr/>
        </p:nvSpPr>
        <p:spPr>
          <a:xfrm>
            <a:off x="304800" y="6096000"/>
            <a:ext cx="2399853" cy="307777"/>
          </a:xfrm>
          <a:prstGeom prst="rect">
            <a:avLst/>
          </a:prstGeom>
          <a:noFill/>
        </p:spPr>
        <p:txBody>
          <a:bodyPr wrap="none" rtlCol="0">
            <a:spAutoFit/>
          </a:bodyPr>
          <a:lstStyle/>
          <a:p>
            <a:r>
              <a:rPr lang="en-US" dirty="0" smtClean="0"/>
              <a:t>Courtesy: </a:t>
            </a:r>
            <a:r>
              <a:rPr lang="en-US" dirty="0" err="1" smtClean="0"/>
              <a:t>LtCol</a:t>
            </a:r>
            <a:r>
              <a:rPr lang="en-US" dirty="0" smtClean="0"/>
              <a:t> Brian Doyle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2362200" y="304800"/>
            <a:ext cx="6248400" cy="1143000"/>
          </a:xfrm>
        </p:spPr>
        <p:txBody>
          <a:bodyPr/>
          <a:lstStyle/>
          <a:p>
            <a:r>
              <a:rPr lang="en-US" i="1" dirty="0" smtClean="0"/>
              <a:t>The Matures “The Greatest Generation”</a:t>
            </a:r>
          </a:p>
        </p:txBody>
      </p:sp>
      <p:sp>
        <p:nvSpPr>
          <p:cNvPr id="5" name="Rectangle 4"/>
          <p:cNvSpPr/>
          <p:nvPr/>
        </p:nvSpPr>
        <p:spPr>
          <a:xfrm>
            <a:off x="609600" y="2125920"/>
            <a:ext cx="4800600" cy="2369880"/>
          </a:xfrm>
          <a:prstGeom prst="rect">
            <a:avLst/>
          </a:prstGeom>
        </p:spPr>
        <p:txBody>
          <a:bodyPr wrap="square">
            <a:spAutoFit/>
          </a:bodyPr>
          <a:lstStyle/>
          <a:p>
            <a:pPr marL="382588" lvl="0" indent="-285750">
              <a:lnSpc>
                <a:spcPct val="80000"/>
              </a:lnSpc>
              <a:spcBef>
                <a:spcPct val="50000"/>
              </a:spcBef>
              <a:buClr>
                <a:srgbClr val="000000"/>
              </a:buClr>
              <a:buSzPct val="80000"/>
              <a:buFont typeface="Courier New" pitchFamily="49" charset="0"/>
              <a:buChar char="o"/>
            </a:pPr>
            <a:r>
              <a:rPr lang="en-US" sz="2400" b="1" u="none" kern="0" dirty="0" smtClean="0">
                <a:solidFill>
                  <a:srgbClr val="000000"/>
                </a:solidFill>
                <a:latin typeface="Arial"/>
                <a:cs typeface="Tahoma" pitchFamily="34" charset="0"/>
                <a:sym typeface="Tahoma" pitchFamily="34" charset="0"/>
              </a:rPr>
              <a:t> Born </a:t>
            </a:r>
            <a:r>
              <a:rPr lang="en-US" sz="2800" b="1" u="none" kern="0" dirty="0" smtClean="0">
                <a:solidFill>
                  <a:srgbClr val="000000"/>
                </a:solidFill>
                <a:latin typeface="Arial"/>
                <a:cs typeface="Tahoma" pitchFamily="34" charset="0"/>
                <a:sym typeface="Tahoma" pitchFamily="34" charset="0"/>
              </a:rPr>
              <a:t>prior</a:t>
            </a:r>
            <a:r>
              <a:rPr lang="en-US" sz="2400" b="1" u="none" kern="0" dirty="0" smtClean="0">
                <a:solidFill>
                  <a:srgbClr val="000000"/>
                </a:solidFill>
                <a:latin typeface="Arial"/>
                <a:cs typeface="Tahoma" pitchFamily="34" charset="0"/>
                <a:sym typeface="Tahoma" pitchFamily="34" charset="0"/>
              </a:rPr>
              <a:t> to 1946</a:t>
            </a:r>
          </a:p>
          <a:p>
            <a:pPr marL="382588" lvl="0" indent="-285750">
              <a:lnSpc>
                <a:spcPct val="80000"/>
              </a:lnSpc>
              <a:spcBef>
                <a:spcPct val="50000"/>
              </a:spcBef>
              <a:buClr>
                <a:srgbClr val="000000"/>
              </a:buClr>
              <a:buSzPct val="80000"/>
              <a:buFont typeface="Courier New" pitchFamily="49" charset="0"/>
              <a:buChar char="o"/>
            </a:pPr>
            <a:r>
              <a:rPr lang="en-US" sz="2400" b="1" u="none" kern="0" dirty="0" smtClean="0">
                <a:solidFill>
                  <a:srgbClr val="000000"/>
                </a:solidFill>
                <a:latin typeface="Arial"/>
                <a:cs typeface="Tahoma" pitchFamily="34" charset="0"/>
                <a:sym typeface="Tahoma" pitchFamily="34" charset="0"/>
              </a:rPr>
              <a:t> Duty, honor, country</a:t>
            </a:r>
            <a:endParaRPr lang="en-US" sz="2400" b="1" u="none" kern="0" dirty="0" smtClean="0">
              <a:solidFill>
                <a:srgbClr val="000000"/>
              </a:solidFill>
              <a:latin typeface="Arial"/>
              <a:cs typeface="+mn-cs"/>
              <a:sym typeface="Tahoma" pitchFamily="34" charset="0"/>
            </a:endParaRPr>
          </a:p>
          <a:p>
            <a:pPr marL="382588" lvl="0" indent="-285750">
              <a:lnSpc>
                <a:spcPct val="80000"/>
              </a:lnSpc>
              <a:spcBef>
                <a:spcPct val="50000"/>
              </a:spcBef>
              <a:buClr>
                <a:srgbClr val="000000"/>
              </a:buClr>
              <a:buSzPct val="80000"/>
              <a:buFont typeface="Courier New" pitchFamily="49" charset="0"/>
              <a:buChar char="o"/>
            </a:pPr>
            <a:r>
              <a:rPr lang="en-US" sz="2400" b="1" u="none" kern="0" dirty="0" smtClean="0">
                <a:solidFill>
                  <a:srgbClr val="000000"/>
                </a:solidFill>
                <a:latin typeface="Arial"/>
                <a:cs typeface="Tahoma" pitchFamily="34" charset="0"/>
                <a:sym typeface="Tahoma" pitchFamily="34" charset="0"/>
              </a:rPr>
              <a:t> Conformity, blending,  unity</a:t>
            </a:r>
          </a:p>
          <a:p>
            <a:pPr marL="382588" lvl="0" indent="-285750">
              <a:lnSpc>
                <a:spcPct val="80000"/>
              </a:lnSpc>
              <a:spcBef>
                <a:spcPct val="50000"/>
              </a:spcBef>
              <a:buClr>
                <a:srgbClr val="000000"/>
              </a:buClr>
              <a:buSzPct val="80000"/>
              <a:buFont typeface="Courier New" pitchFamily="49" charset="0"/>
              <a:buChar char="o"/>
            </a:pPr>
            <a:r>
              <a:rPr lang="en-US" sz="2400" b="1" u="none" kern="0" dirty="0" smtClean="0">
                <a:solidFill>
                  <a:srgbClr val="000000"/>
                </a:solidFill>
                <a:latin typeface="Arial"/>
                <a:cs typeface="Tahoma" pitchFamily="34" charset="0"/>
                <a:sym typeface="Tahoma" pitchFamily="34" charset="0"/>
              </a:rPr>
              <a:t> “We First”</a:t>
            </a:r>
            <a:endParaRPr lang="en-US" sz="2400" b="1" u="none" kern="0" dirty="0" smtClean="0">
              <a:solidFill>
                <a:srgbClr val="000000"/>
              </a:solidFill>
              <a:latin typeface="Arial"/>
              <a:cs typeface="+mn-cs"/>
              <a:sym typeface="Tahoma" pitchFamily="34" charset="0"/>
            </a:endParaRPr>
          </a:p>
          <a:p>
            <a:pPr marL="382588" lvl="0" indent="-285750">
              <a:lnSpc>
                <a:spcPct val="80000"/>
              </a:lnSpc>
              <a:spcBef>
                <a:spcPct val="50000"/>
              </a:spcBef>
              <a:buClr>
                <a:srgbClr val="000000"/>
              </a:buClr>
              <a:buSzPct val="80000"/>
              <a:buFont typeface="Courier New" pitchFamily="49" charset="0"/>
              <a:buChar char="o"/>
            </a:pPr>
            <a:r>
              <a:rPr lang="en-US" sz="2400" b="1" u="none" kern="0" dirty="0" smtClean="0">
                <a:solidFill>
                  <a:srgbClr val="000000"/>
                </a:solidFill>
                <a:latin typeface="Arial"/>
                <a:cs typeface="Tahoma" pitchFamily="34" charset="0"/>
                <a:sym typeface="Tahoma" pitchFamily="34" charset="0"/>
              </a:rPr>
              <a:t> National pride</a:t>
            </a:r>
            <a:endParaRPr lang="en-US" sz="2400" b="1" u="none" kern="0" dirty="0" smtClean="0">
              <a:solidFill>
                <a:srgbClr val="000000"/>
              </a:solidFill>
              <a:latin typeface="Arial"/>
              <a:cs typeface="+mn-cs"/>
              <a:sym typeface="Tahoma" pitchFamily="34" charset="0"/>
            </a:endParaRPr>
          </a:p>
        </p:txBody>
      </p:sp>
      <p:pic>
        <p:nvPicPr>
          <p:cNvPr id="7" name="Picture 6" descr="Grandma &amp; Grandpa Wedding 1947.jpg"/>
          <p:cNvPicPr>
            <a:picLocks noChangeAspect="1"/>
          </p:cNvPicPr>
          <p:nvPr/>
        </p:nvPicPr>
        <p:blipFill>
          <a:blip r:embed="rId3" cstate="print"/>
          <a:stretch>
            <a:fillRect/>
          </a:stretch>
        </p:blipFill>
        <p:spPr>
          <a:xfrm>
            <a:off x="5867400" y="2057400"/>
            <a:ext cx="2276107" cy="3082886"/>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04800" y="6096000"/>
            <a:ext cx="2399853" cy="307777"/>
          </a:xfrm>
          <a:prstGeom prst="rect">
            <a:avLst/>
          </a:prstGeom>
          <a:noFill/>
        </p:spPr>
        <p:txBody>
          <a:bodyPr wrap="none" rtlCol="0">
            <a:spAutoFit/>
          </a:bodyPr>
          <a:lstStyle/>
          <a:p>
            <a:r>
              <a:rPr lang="en-US" dirty="0" smtClean="0"/>
              <a:t>Courtesy: </a:t>
            </a:r>
            <a:r>
              <a:rPr lang="en-US" dirty="0" err="1" smtClean="0"/>
              <a:t>LtCol</a:t>
            </a:r>
            <a:r>
              <a:rPr lang="en-US" dirty="0" smtClean="0"/>
              <a:t> Brian Doyle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2362200" y="381000"/>
            <a:ext cx="6248400" cy="1143000"/>
          </a:xfrm>
        </p:spPr>
        <p:txBody>
          <a:bodyPr/>
          <a:lstStyle/>
          <a:p>
            <a:r>
              <a:rPr lang="en-US" i="1" dirty="0" smtClean="0"/>
              <a:t>Boomers</a:t>
            </a:r>
          </a:p>
        </p:txBody>
      </p:sp>
      <p:pic>
        <p:nvPicPr>
          <p:cNvPr id="6" name="Picture 14"/>
          <p:cNvPicPr>
            <a:picLocks noChangeAspect="1" noChangeArrowheads="1"/>
          </p:cNvPicPr>
          <p:nvPr/>
        </p:nvPicPr>
        <p:blipFill>
          <a:blip r:embed="rId3" cstate="print"/>
          <a:srcRect/>
          <a:stretch>
            <a:fillRect/>
          </a:stretch>
        </p:blipFill>
        <p:spPr bwMode="auto">
          <a:xfrm>
            <a:off x="1676400" y="3886200"/>
            <a:ext cx="2362200" cy="2236311"/>
          </a:xfrm>
          <a:prstGeom prst="rect">
            <a:avLst/>
          </a:prstGeom>
          <a:ln>
            <a:noFill/>
          </a:ln>
          <a:effectLst>
            <a:outerShdw blurRad="292100" dist="139700" dir="2700000" algn="tl" rotWithShape="0">
              <a:srgbClr val="333333">
                <a:alpha val="65000"/>
              </a:srgbClr>
            </a:outerShdw>
          </a:effectLst>
        </p:spPr>
      </p:pic>
      <p:pic>
        <p:nvPicPr>
          <p:cNvPr id="8" name="Picture 15"/>
          <p:cNvPicPr>
            <a:picLocks noChangeAspect="1" noChangeArrowheads="1"/>
          </p:cNvPicPr>
          <p:nvPr/>
        </p:nvPicPr>
        <p:blipFill>
          <a:blip r:embed="rId4" cstate="print"/>
          <a:srcRect/>
          <a:stretch>
            <a:fillRect/>
          </a:stretch>
        </p:blipFill>
        <p:spPr bwMode="auto">
          <a:xfrm>
            <a:off x="5486400" y="1752600"/>
            <a:ext cx="2473167" cy="2572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609600" y="1524000"/>
            <a:ext cx="4572000" cy="2234458"/>
          </a:xfrm>
          <a:prstGeom prst="rect">
            <a:avLst/>
          </a:prstGeom>
        </p:spPr>
        <p:txBody>
          <a:bodyPr>
            <a:spAutoFit/>
          </a:bodyPr>
          <a:lstStyle/>
          <a:p>
            <a:pPr marL="382588" lvl="0" indent="-285750">
              <a:spcBef>
                <a:spcPct val="20000"/>
              </a:spcBef>
              <a:buClr>
                <a:srgbClr val="000000"/>
              </a:buClr>
              <a:buSzPct val="80000"/>
              <a:buFont typeface="Courier New" pitchFamily="49" charset="0"/>
              <a:buChar char="o"/>
            </a:pPr>
            <a:r>
              <a:rPr lang="en-US" sz="2400" b="1" u="none" kern="0" dirty="0" smtClean="0">
                <a:solidFill>
                  <a:srgbClr val="000000"/>
                </a:solidFill>
                <a:latin typeface="Arial"/>
                <a:cs typeface="+mn-cs"/>
              </a:rPr>
              <a:t> 45 – 63 Years Old</a:t>
            </a:r>
          </a:p>
          <a:p>
            <a:pPr marL="382588" lvl="0" indent="-285750">
              <a:spcBef>
                <a:spcPct val="20000"/>
              </a:spcBef>
              <a:buClr>
                <a:srgbClr val="000000"/>
              </a:buClr>
              <a:buSzPct val="80000"/>
              <a:buFont typeface="Courier New" pitchFamily="49" charset="0"/>
              <a:buChar char="o"/>
            </a:pPr>
            <a:r>
              <a:rPr lang="en-US" sz="2400" b="1" u="none" kern="0" dirty="0" smtClean="0">
                <a:solidFill>
                  <a:srgbClr val="000000"/>
                </a:solidFill>
                <a:latin typeface="Arial"/>
                <a:cs typeface="+mn-cs"/>
              </a:rPr>
              <a:t> Work ethic = Self Worth</a:t>
            </a:r>
          </a:p>
          <a:p>
            <a:pPr marL="382588" lvl="0" indent="-285750">
              <a:spcBef>
                <a:spcPct val="20000"/>
              </a:spcBef>
              <a:buClr>
                <a:srgbClr val="000000"/>
              </a:buClr>
              <a:buSzPct val="80000"/>
              <a:buFont typeface="Courier New" pitchFamily="49" charset="0"/>
              <a:buChar char="o"/>
            </a:pPr>
            <a:r>
              <a:rPr lang="en-US" sz="2400" b="1" u="none" kern="0" dirty="0" smtClean="0">
                <a:solidFill>
                  <a:srgbClr val="000000"/>
                </a:solidFill>
                <a:latin typeface="Arial"/>
                <a:cs typeface="+mn-cs"/>
              </a:rPr>
              <a:t> Competitive</a:t>
            </a:r>
          </a:p>
          <a:p>
            <a:pPr marL="382588" lvl="0" indent="-285750">
              <a:spcBef>
                <a:spcPct val="20000"/>
              </a:spcBef>
              <a:buClr>
                <a:srgbClr val="000000"/>
              </a:buClr>
              <a:buSzPct val="80000"/>
              <a:buFont typeface="Courier New" pitchFamily="49" charset="0"/>
              <a:buChar char="o"/>
            </a:pPr>
            <a:r>
              <a:rPr lang="en-US" sz="2400" b="1" u="none" kern="0" dirty="0" smtClean="0">
                <a:solidFill>
                  <a:srgbClr val="000000"/>
                </a:solidFill>
                <a:latin typeface="Arial"/>
                <a:cs typeface="+mn-cs"/>
              </a:rPr>
              <a:t> Optimistic</a:t>
            </a:r>
          </a:p>
          <a:p>
            <a:pPr marL="382588" lvl="0" indent="-285750">
              <a:spcBef>
                <a:spcPct val="20000"/>
              </a:spcBef>
              <a:buClr>
                <a:srgbClr val="000000"/>
              </a:buClr>
              <a:buSzPct val="80000"/>
              <a:buFont typeface="Courier New" pitchFamily="49" charset="0"/>
              <a:buChar char="o"/>
            </a:pPr>
            <a:r>
              <a:rPr lang="en-US" sz="2400" b="1" u="none" kern="0" dirty="0" smtClean="0">
                <a:solidFill>
                  <a:srgbClr val="000000"/>
                </a:solidFill>
                <a:latin typeface="Arial"/>
                <a:cs typeface="+mn-cs"/>
              </a:rPr>
              <a:t> Defined by their work</a:t>
            </a:r>
          </a:p>
        </p:txBody>
      </p:sp>
      <p:sp>
        <p:nvSpPr>
          <p:cNvPr id="7" name="TextBox 6"/>
          <p:cNvSpPr txBox="1"/>
          <p:nvPr/>
        </p:nvSpPr>
        <p:spPr>
          <a:xfrm>
            <a:off x="304800" y="6096000"/>
            <a:ext cx="2399853" cy="307777"/>
          </a:xfrm>
          <a:prstGeom prst="rect">
            <a:avLst/>
          </a:prstGeom>
          <a:noFill/>
        </p:spPr>
        <p:txBody>
          <a:bodyPr wrap="none" rtlCol="0">
            <a:spAutoFit/>
          </a:bodyPr>
          <a:lstStyle/>
          <a:p>
            <a:r>
              <a:rPr lang="en-US" dirty="0" smtClean="0"/>
              <a:t>Courtesy: </a:t>
            </a:r>
            <a:r>
              <a:rPr lang="en-US" dirty="0" err="1" smtClean="0"/>
              <a:t>LtCol</a:t>
            </a:r>
            <a:r>
              <a:rPr lang="en-US" dirty="0" smtClean="0"/>
              <a:t> Brian Doyle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2362200" y="381000"/>
            <a:ext cx="6248400" cy="1143000"/>
          </a:xfrm>
        </p:spPr>
        <p:txBody>
          <a:bodyPr/>
          <a:lstStyle/>
          <a:p>
            <a:r>
              <a:rPr lang="en-US" i="1" dirty="0" smtClean="0"/>
              <a:t>Gen X</a:t>
            </a:r>
          </a:p>
        </p:txBody>
      </p:sp>
      <p:sp>
        <p:nvSpPr>
          <p:cNvPr id="9" name="Rectangle 8"/>
          <p:cNvSpPr/>
          <p:nvPr/>
        </p:nvSpPr>
        <p:spPr>
          <a:xfrm>
            <a:off x="152400" y="1752600"/>
            <a:ext cx="8839200" cy="2160591"/>
          </a:xfrm>
          <a:prstGeom prst="rect">
            <a:avLst/>
          </a:prstGeom>
        </p:spPr>
        <p:txBody>
          <a:bodyPr wrap="square">
            <a:spAutoFit/>
          </a:bodyPr>
          <a:lstStyle/>
          <a:p>
            <a:pPr marL="382588" lvl="0" indent="-285750">
              <a:spcBef>
                <a:spcPct val="20000"/>
              </a:spcBef>
              <a:buClr>
                <a:srgbClr val="000000"/>
              </a:buClr>
              <a:buSzPct val="80000"/>
              <a:buFont typeface="Courier New" pitchFamily="49" charset="0"/>
              <a:buChar char="o"/>
            </a:pPr>
            <a:r>
              <a:rPr lang="en-US" sz="2400" b="1" u="none" kern="0" dirty="0" smtClean="0">
                <a:solidFill>
                  <a:srgbClr val="000000"/>
                </a:solidFill>
                <a:latin typeface="Arial"/>
                <a:cs typeface="+mn-cs"/>
              </a:rPr>
              <a:t>Born 1965-1979</a:t>
            </a:r>
          </a:p>
          <a:p>
            <a:pPr marL="382588" lvl="0" indent="-285750">
              <a:spcBef>
                <a:spcPct val="20000"/>
              </a:spcBef>
              <a:buClr>
                <a:srgbClr val="000000"/>
              </a:buClr>
              <a:buSzPct val="80000"/>
              <a:buFont typeface="Courier New" pitchFamily="49" charset="0"/>
              <a:buChar char="o"/>
            </a:pPr>
            <a:r>
              <a:rPr lang="en-US" sz="2400" b="1" u="none" kern="0" dirty="0" smtClean="0">
                <a:solidFill>
                  <a:srgbClr val="000000"/>
                </a:solidFill>
                <a:latin typeface="Arial"/>
                <a:cs typeface="+mn-cs"/>
              </a:rPr>
              <a:t>Can be cynical.  Can be pessimistic</a:t>
            </a:r>
          </a:p>
          <a:p>
            <a:pPr marL="382588" lvl="0" indent="-285750">
              <a:spcBef>
                <a:spcPct val="20000"/>
              </a:spcBef>
              <a:buClr>
                <a:srgbClr val="000000"/>
              </a:buClr>
              <a:buSzPct val="80000"/>
              <a:buFont typeface="Courier New" pitchFamily="49" charset="0"/>
              <a:buChar char="o"/>
            </a:pPr>
            <a:r>
              <a:rPr lang="en-US" sz="2400" b="1" u="none" kern="0" dirty="0" smtClean="0">
                <a:solidFill>
                  <a:srgbClr val="000000"/>
                </a:solidFill>
                <a:latin typeface="Arial"/>
                <a:cs typeface="+mn-cs"/>
              </a:rPr>
              <a:t>Saw lifelong employment end – don’t believe it will happen to them</a:t>
            </a:r>
          </a:p>
          <a:p>
            <a:pPr marL="382588" lvl="0" indent="-285750">
              <a:spcBef>
                <a:spcPct val="20000"/>
              </a:spcBef>
              <a:buClr>
                <a:srgbClr val="000000"/>
              </a:buClr>
              <a:buSzPct val="80000"/>
              <a:buFont typeface="Courier New" pitchFamily="49" charset="0"/>
              <a:buChar char="o"/>
            </a:pPr>
            <a:r>
              <a:rPr lang="en-US" sz="2400" b="1" u="none" kern="0" dirty="0" smtClean="0">
                <a:solidFill>
                  <a:srgbClr val="000000"/>
                </a:solidFill>
                <a:latin typeface="Arial"/>
                <a:cs typeface="+mn-cs"/>
              </a:rPr>
              <a:t>Question authority … “Prove it to me”</a:t>
            </a:r>
          </a:p>
        </p:txBody>
      </p:sp>
      <p:pic>
        <p:nvPicPr>
          <p:cNvPr id="7" name="Picture 16"/>
          <p:cNvPicPr>
            <a:picLocks noChangeAspect="1" noChangeArrowheads="1"/>
          </p:cNvPicPr>
          <p:nvPr/>
        </p:nvPicPr>
        <p:blipFill>
          <a:blip r:embed="rId3" cstate="print"/>
          <a:srcRect/>
          <a:stretch>
            <a:fillRect/>
          </a:stretch>
        </p:blipFill>
        <p:spPr bwMode="auto">
          <a:xfrm>
            <a:off x="1066800" y="3886200"/>
            <a:ext cx="3202811" cy="2209800"/>
          </a:xfrm>
          <a:prstGeom prst="rect">
            <a:avLst/>
          </a:prstGeom>
          <a:ln>
            <a:noFill/>
          </a:ln>
          <a:effectLst>
            <a:outerShdw blurRad="292100" dist="139700" dir="2700000" algn="tl" rotWithShape="0">
              <a:srgbClr val="333333">
                <a:alpha val="65000"/>
              </a:srgbClr>
            </a:outerShdw>
          </a:effectLst>
        </p:spPr>
      </p:pic>
      <p:sp>
        <p:nvSpPr>
          <p:cNvPr id="10" name="Text Box 12"/>
          <p:cNvSpPr txBox="1">
            <a:spLocks noChangeArrowheads="1"/>
          </p:cNvSpPr>
          <p:nvPr/>
        </p:nvSpPr>
        <p:spPr bwMode="auto">
          <a:xfrm>
            <a:off x="4648200" y="4495800"/>
            <a:ext cx="4017962" cy="579437"/>
          </a:xfrm>
          <a:prstGeom prst="rect">
            <a:avLst/>
          </a:prstGeom>
          <a:noFill/>
          <a:ln w="9525">
            <a:noFill/>
            <a:miter lim="800000"/>
            <a:headEnd/>
            <a:tailEnd/>
          </a:ln>
        </p:spPr>
        <p:txBody>
          <a:bodyPr wrap="none">
            <a:spAutoFit/>
          </a:bodyPr>
          <a:lstStyle/>
          <a:p>
            <a:r>
              <a:rPr lang="en-US" sz="3200" dirty="0"/>
              <a:t>Time is a currency …</a:t>
            </a:r>
          </a:p>
        </p:txBody>
      </p:sp>
      <p:sp>
        <p:nvSpPr>
          <p:cNvPr id="6" name="TextBox 5"/>
          <p:cNvSpPr txBox="1"/>
          <p:nvPr/>
        </p:nvSpPr>
        <p:spPr>
          <a:xfrm>
            <a:off x="304800" y="6096000"/>
            <a:ext cx="2399853" cy="307777"/>
          </a:xfrm>
          <a:prstGeom prst="rect">
            <a:avLst/>
          </a:prstGeom>
          <a:noFill/>
        </p:spPr>
        <p:txBody>
          <a:bodyPr wrap="none" rtlCol="0">
            <a:spAutoFit/>
          </a:bodyPr>
          <a:lstStyle/>
          <a:p>
            <a:r>
              <a:rPr lang="en-US" dirty="0" smtClean="0"/>
              <a:t>Courtesy: </a:t>
            </a:r>
            <a:r>
              <a:rPr lang="en-US" dirty="0" err="1" smtClean="0"/>
              <a:t>LtCol</a:t>
            </a:r>
            <a:r>
              <a:rPr lang="en-US" dirty="0" smtClean="0"/>
              <a:t> Brian Doyle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2438400"/>
            <a:ext cx="7391400" cy="1143000"/>
          </a:xfrm>
        </p:spPr>
        <p:txBody>
          <a:bodyPr rIns="132080" anchor="b"/>
          <a:lstStyle/>
          <a:p>
            <a:pPr eaLnBrk="1" hangingPunct="1"/>
            <a:r>
              <a:rPr lang="en-US" dirty="0" smtClean="0"/>
              <a:t>You’re Not Launching Matures, </a:t>
            </a:r>
            <a:br>
              <a:rPr lang="en-US" dirty="0" smtClean="0"/>
            </a:br>
            <a:r>
              <a:rPr lang="en-US" dirty="0" smtClean="0"/>
              <a:t>Boomers or Gen </a:t>
            </a:r>
            <a:r>
              <a:rPr lang="en-US" dirty="0" err="1" smtClean="0"/>
              <a:t>Xers</a:t>
            </a:r>
            <a:r>
              <a:rPr lang="en-US" dirty="0" smtClean="0"/>
              <a:t> ... </a:t>
            </a:r>
          </a:p>
        </p:txBody>
      </p:sp>
      <p:sp>
        <p:nvSpPr>
          <p:cNvPr id="3" name="TextBox 2"/>
          <p:cNvSpPr txBox="1"/>
          <p:nvPr/>
        </p:nvSpPr>
        <p:spPr>
          <a:xfrm>
            <a:off x="3352800" y="228600"/>
            <a:ext cx="5486400" cy="1200329"/>
          </a:xfrm>
          <a:prstGeom prst="rect">
            <a:avLst/>
          </a:prstGeom>
          <a:noFill/>
        </p:spPr>
        <p:txBody>
          <a:bodyPr wrap="square" rtlCol="0">
            <a:spAutoFit/>
          </a:bodyPr>
          <a:lstStyle/>
          <a:p>
            <a:pPr algn="r"/>
            <a:r>
              <a:rPr lang="en-US" sz="3600" b="1" i="1" u="none" dirty="0" smtClean="0">
                <a:solidFill>
                  <a:srgbClr val="0C2D83"/>
                </a:solidFill>
                <a:latin typeface="+mj-lt"/>
                <a:ea typeface="+mj-ea"/>
                <a:cs typeface="+mj-cs"/>
              </a:rPr>
              <a:t>YOUR Role In The  </a:t>
            </a:r>
            <a:br>
              <a:rPr lang="en-US" sz="3600" b="1" i="1" u="none" dirty="0" smtClean="0">
                <a:solidFill>
                  <a:srgbClr val="0C2D83"/>
                </a:solidFill>
                <a:latin typeface="+mj-lt"/>
                <a:ea typeface="+mj-ea"/>
                <a:cs typeface="+mj-cs"/>
              </a:rPr>
            </a:br>
            <a:r>
              <a:rPr lang="en-US" sz="3600" b="1" i="1" u="none" dirty="0" smtClean="0">
                <a:solidFill>
                  <a:srgbClr val="0C2D83"/>
                </a:solidFill>
                <a:latin typeface="+mj-lt"/>
                <a:ea typeface="+mj-ea"/>
                <a:cs typeface="+mj-cs"/>
              </a:rPr>
              <a:t>Admissions Process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1960HiTriFormal"/>
          <p:cNvPicPr>
            <a:picLocks noChangeAspect="1" noChangeArrowheads="1"/>
          </p:cNvPicPr>
          <p:nvPr/>
        </p:nvPicPr>
        <p:blipFill>
          <a:blip r:embed="rId3" cstate="print"/>
          <a:srcRect/>
          <a:stretch>
            <a:fillRect/>
          </a:stretch>
        </p:blipFill>
        <p:spPr bwMode="auto">
          <a:xfrm>
            <a:off x="1905000" y="1828800"/>
            <a:ext cx="5891213" cy="3778792"/>
          </a:xfrm>
          <a:prstGeom prst="rect">
            <a:avLst/>
          </a:prstGeom>
          <a:ln>
            <a:noFill/>
          </a:ln>
          <a:effectLst>
            <a:outerShdw blurRad="292100" dist="139700" dir="2700000" algn="tl" rotWithShape="0">
              <a:srgbClr val="333333">
                <a:alpha val="65000"/>
              </a:srgbClr>
            </a:outerShdw>
          </a:effectLst>
        </p:spPr>
      </p:pic>
      <p:sp>
        <p:nvSpPr>
          <p:cNvPr id="20483" name="Rectangle 7"/>
          <p:cNvSpPr>
            <a:spLocks noChangeArrowheads="1"/>
          </p:cNvSpPr>
          <p:nvPr/>
        </p:nvSpPr>
        <p:spPr bwMode="auto">
          <a:xfrm>
            <a:off x="2667000" y="317500"/>
            <a:ext cx="6019800" cy="657225"/>
          </a:xfrm>
          <a:prstGeom prst="rect">
            <a:avLst/>
          </a:prstGeom>
          <a:noFill/>
          <a:ln w="9525">
            <a:noFill/>
            <a:miter lim="800000"/>
            <a:headEnd/>
            <a:tailEnd/>
          </a:ln>
        </p:spPr>
        <p:txBody>
          <a:bodyPr rIns="81279" anchor="b"/>
          <a:lstStyle/>
          <a:p>
            <a:pPr marL="39688" algn="ctr"/>
            <a:r>
              <a:rPr lang="en-US" sz="3600" b="1" i="1" u="none" dirty="0">
                <a:solidFill>
                  <a:srgbClr val="050F8B"/>
                </a:solidFill>
              </a:rPr>
              <a:t>Yesterday’s Candidates</a:t>
            </a:r>
          </a:p>
        </p:txBody>
      </p:sp>
      <p:sp>
        <p:nvSpPr>
          <p:cNvPr id="4" name="TextBox 3"/>
          <p:cNvSpPr txBox="1"/>
          <p:nvPr/>
        </p:nvSpPr>
        <p:spPr>
          <a:xfrm>
            <a:off x="304800" y="6096000"/>
            <a:ext cx="2399853" cy="307777"/>
          </a:xfrm>
          <a:prstGeom prst="rect">
            <a:avLst/>
          </a:prstGeom>
          <a:noFill/>
        </p:spPr>
        <p:txBody>
          <a:bodyPr wrap="none" rtlCol="0">
            <a:spAutoFit/>
          </a:bodyPr>
          <a:lstStyle/>
          <a:p>
            <a:r>
              <a:rPr lang="en-US" dirty="0" smtClean="0"/>
              <a:t>Courtesy: </a:t>
            </a:r>
            <a:r>
              <a:rPr lang="en-US" dirty="0" err="1" smtClean="0"/>
              <a:t>LtCol</a:t>
            </a:r>
            <a:r>
              <a:rPr lang="en-US" dirty="0" smtClean="0"/>
              <a:t> Brian Doyle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271463" y="828675"/>
            <a:ext cx="8872537" cy="5207000"/>
            <a:chOff x="271853" y="828857"/>
            <a:chExt cx="8872147" cy="5206183"/>
          </a:xfrm>
        </p:grpSpPr>
        <p:pic>
          <p:nvPicPr>
            <p:cNvPr id="21511" name="Picture 4" descr="zac-efron-gangster">
              <a:hlinkClick r:id="rId3"/>
            </p:cNvPr>
            <p:cNvPicPr>
              <a:picLocks noChangeAspect="1" noChangeArrowheads="1"/>
            </p:cNvPicPr>
            <p:nvPr/>
          </p:nvPicPr>
          <p:blipFill>
            <a:blip r:embed="rId4" cstate="print"/>
            <a:srcRect/>
            <a:stretch>
              <a:fillRect/>
            </a:stretch>
          </p:blipFill>
          <p:spPr bwMode="auto">
            <a:xfrm>
              <a:off x="6286500" y="828857"/>
              <a:ext cx="2857500" cy="3648075"/>
            </a:xfrm>
            <a:prstGeom prst="rect">
              <a:avLst/>
            </a:prstGeom>
            <a:noFill/>
            <a:ln w="9525">
              <a:noFill/>
              <a:miter lim="800000"/>
              <a:headEnd/>
              <a:tailEnd/>
            </a:ln>
          </p:spPr>
        </p:pic>
        <p:pic>
          <p:nvPicPr>
            <p:cNvPr id="21512" name="Picture 27" descr="http://www.logicalharmony.net/images/taylor-momsen-goes-grunge-01.jpg"/>
            <p:cNvPicPr>
              <a:picLocks noChangeAspect="1" noChangeArrowheads="1"/>
            </p:cNvPicPr>
            <p:nvPr/>
          </p:nvPicPr>
          <p:blipFill>
            <a:blip r:embed="rId5" cstate="print"/>
            <a:srcRect b="28802"/>
            <a:stretch>
              <a:fillRect/>
            </a:stretch>
          </p:blipFill>
          <p:spPr bwMode="auto">
            <a:xfrm>
              <a:off x="3717575" y="3010486"/>
              <a:ext cx="2857500" cy="3024554"/>
            </a:xfrm>
            <a:prstGeom prst="rect">
              <a:avLst/>
            </a:prstGeom>
            <a:noFill/>
            <a:ln w="9525">
              <a:noFill/>
              <a:miter lim="800000"/>
              <a:headEnd/>
              <a:tailEnd/>
            </a:ln>
          </p:spPr>
        </p:pic>
        <p:pic>
          <p:nvPicPr>
            <p:cNvPr id="21513" name="Picture 5" descr="gang_ster">
              <a:hlinkClick r:id="rId6" tooltip="High school student like his t-shirt."/>
            </p:cNvPr>
            <p:cNvPicPr>
              <a:picLocks noChangeAspect="1" noChangeArrowheads="1"/>
            </p:cNvPicPr>
            <p:nvPr/>
          </p:nvPicPr>
          <p:blipFill>
            <a:blip r:embed="rId7" cstate="print"/>
            <a:srcRect/>
            <a:stretch>
              <a:fillRect/>
            </a:stretch>
          </p:blipFill>
          <p:spPr bwMode="auto">
            <a:xfrm>
              <a:off x="271853" y="1093788"/>
              <a:ext cx="3219450" cy="4286250"/>
            </a:xfrm>
            <a:prstGeom prst="rect">
              <a:avLst/>
            </a:prstGeom>
            <a:noFill/>
            <a:ln w="9525">
              <a:noFill/>
              <a:miter lim="800000"/>
              <a:headEnd/>
              <a:tailEnd/>
            </a:ln>
          </p:spPr>
        </p:pic>
        <p:pic>
          <p:nvPicPr>
            <p:cNvPr id="21514" name="Picture 16" descr="bn243038"/>
            <p:cNvPicPr>
              <a:picLocks noChangeAspect="1" noChangeArrowheads="1"/>
            </p:cNvPicPr>
            <p:nvPr/>
          </p:nvPicPr>
          <p:blipFill>
            <a:blip r:embed="rId8" cstate="print"/>
            <a:srcRect/>
            <a:stretch>
              <a:fillRect/>
            </a:stretch>
          </p:blipFill>
          <p:spPr bwMode="auto">
            <a:xfrm>
              <a:off x="3327400" y="974725"/>
              <a:ext cx="3103562" cy="2063750"/>
            </a:xfrm>
            <a:prstGeom prst="rect">
              <a:avLst/>
            </a:prstGeom>
            <a:noFill/>
            <a:ln w="9525">
              <a:noFill/>
              <a:miter lim="800000"/>
              <a:headEnd/>
              <a:tailEnd/>
            </a:ln>
          </p:spPr>
        </p:pic>
      </p:grpSp>
      <p:sp>
        <p:nvSpPr>
          <p:cNvPr id="21507" name="Rectangle 6"/>
          <p:cNvSpPr>
            <a:spLocks noChangeArrowheads="1"/>
          </p:cNvSpPr>
          <p:nvPr/>
        </p:nvSpPr>
        <p:spPr bwMode="auto">
          <a:xfrm>
            <a:off x="404813" y="230188"/>
            <a:ext cx="8229600" cy="657225"/>
          </a:xfrm>
          <a:prstGeom prst="rect">
            <a:avLst/>
          </a:prstGeom>
          <a:noFill/>
          <a:ln w="9525">
            <a:noFill/>
            <a:miter lim="800000"/>
            <a:headEnd/>
            <a:tailEnd/>
          </a:ln>
        </p:spPr>
        <p:txBody>
          <a:bodyPr rIns="81279" anchor="b"/>
          <a:lstStyle/>
          <a:p>
            <a:pPr marL="39688" algn="ctr"/>
            <a:r>
              <a:rPr lang="en-US" sz="3600" b="1" i="1" u="none" dirty="0" smtClean="0">
                <a:solidFill>
                  <a:srgbClr val="050F8B"/>
                </a:solidFill>
              </a:rPr>
              <a:t>                             Today’s </a:t>
            </a:r>
            <a:r>
              <a:rPr lang="en-US" sz="3600" b="1" i="1" u="none" dirty="0">
                <a:solidFill>
                  <a:srgbClr val="050F8B"/>
                </a:solidFill>
              </a:rPr>
              <a:t>Candidates</a:t>
            </a:r>
          </a:p>
        </p:txBody>
      </p:sp>
      <p:grpSp>
        <p:nvGrpSpPr>
          <p:cNvPr id="3" name="Group 13"/>
          <p:cNvGrpSpPr>
            <a:grpSpLocks/>
          </p:cNvGrpSpPr>
          <p:nvPr/>
        </p:nvGrpSpPr>
        <p:grpSpPr bwMode="auto">
          <a:xfrm>
            <a:off x="0" y="3489325"/>
            <a:ext cx="8902700" cy="3079750"/>
            <a:chOff x="0" y="2198"/>
            <a:chExt cx="5608" cy="1940"/>
          </a:xfrm>
        </p:grpSpPr>
        <p:pic>
          <p:nvPicPr>
            <p:cNvPr id="21509" name="Picture 11" descr="rocha_tony_coach_%2007"/>
            <p:cNvPicPr>
              <a:picLocks noChangeAspect="1" noChangeArrowheads="1"/>
            </p:cNvPicPr>
            <p:nvPr/>
          </p:nvPicPr>
          <p:blipFill>
            <a:blip r:embed="rId9" cstate="print"/>
            <a:srcRect/>
            <a:stretch>
              <a:fillRect/>
            </a:stretch>
          </p:blipFill>
          <p:spPr bwMode="auto">
            <a:xfrm>
              <a:off x="4198" y="2198"/>
              <a:ext cx="1410" cy="1764"/>
            </a:xfrm>
            <a:prstGeom prst="rect">
              <a:avLst/>
            </a:prstGeom>
            <a:noFill/>
            <a:ln w="9525">
              <a:noFill/>
              <a:miter lim="800000"/>
              <a:headEnd/>
              <a:tailEnd/>
            </a:ln>
          </p:spPr>
        </p:pic>
        <p:pic>
          <p:nvPicPr>
            <p:cNvPr id="21510" name="Picture 12" descr="large_flicka%20and%20scholarship%20student"/>
            <p:cNvPicPr>
              <a:picLocks noChangeAspect="1" noChangeArrowheads="1"/>
            </p:cNvPicPr>
            <p:nvPr/>
          </p:nvPicPr>
          <p:blipFill>
            <a:blip r:embed="rId10" cstate="print"/>
            <a:srcRect/>
            <a:stretch>
              <a:fillRect/>
            </a:stretch>
          </p:blipFill>
          <p:spPr bwMode="auto">
            <a:xfrm>
              <a:off x="0" y="2326"/>
              <a:ext cx="2718" cy="1812"/>
            </a:xfrm>
            <a:prstGeom prst="rect">
              <a:avLst/>
            </a:prstGeom>
            <a:noFill/>
            <a:ln w="9525">
              <a:noFill/>
              <a:miter lim="800000"/>
              <a:headEnd/>
              <a:tailEnd/>
            </a:ln>
          </p:spPr>
        </p:pic>
      </p:grpSp>
      <p:sp>
        <p:nvSpPr>
          <p:cNvPr id="11" name="TextBox 10"/>
          <p:cNvSpPr txBox="1"/>
          <p:nvPr/>
        </p:nvSpPr>
        <p:spPr>
          <a:xfrm>
            <a:off x="304800" y="6096000"/>
            <a:ext cx="2399853" cy="307777"/>
          </a:xfrm>
          <a:prstGeom prst="rect">
            <a:avLst/>
          </a:prstGeom>
          <a:noFill/>
        </p:spPr>
        <p:txBody>
          <a:bodyPr wrap="none" rtlCol="0">
            <a:spAutoFit/>
          </a:bodyPr>
          <a:lstStyle/>
          <a:p>
            <a:r>
              <a:rPr lang="en-US" dirty="0" smtClean="0"/>
              <a:t>Courtesy: </a:t>
            </a:r>
            <a:r>
              <a:rPr lang="en-US" dirty="0" err="1" smtClean="0"/>
              <a:t>LtCol</a:t>
            </a:r>
            <a:r>
              <a:rPr lang="en-US" dirty="0" smtClean="0"/>
              <a:t> Brian Doyle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sng"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sng"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4420</TotalTime>
  <Words>1668</Words>
  <Application>Microsoft Macintosh PowerPoint</Application>
  <PresentationFormat>On-screen Show (4:3)</PresentationFormat>
  <Paragraphs>219</Paragraphs>
  <Slides>22</Slides>
  <Notes>18</Notes>
  <HiddenSlides>3</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Presentation</vt:lpstr>
      <vt:lpstr>The Parents Role in The USAFA Admissions Process</vt:lpstr>
      <vt:lpstr>Just For Parents</vt:lpstr>
      <vt:lpstr>The Generations</vt:lpstr>
      <vt:lpstr>The Matures “The Greatest Generation”</vt:lpstr>
      <vt:lpstr>Boomers</vt:lpstr>
      <vt:lpstr>Gen X</vt:lpstr>
      <vt:lpstr>You’re Not Launching Matures,  Boomers or Gen Xers ... </vt:lpstr>
      <vt:lpstr>PowerPoint Presentation</vt:lpstr>
      <vt:lpstr>PowerPoint Presentation</vt:lpstr>
      <vt:lpstr>The Millennial</vt:lpstr>
      <vt:lpstr>PowerPoint Presentation</vt:lpstr>
      <vt:lpstr>PowerPoint Presentation</vt:lpstr>
      <vt:lpstr>Are You a “Helicopter” Parent?</vt:lpstr>
      <vt:lpstr>Launching The Millennial</vt:lpstr>
      <vt:lpstr>Why Attend USAFA?</vt:lpstr>
      <vt:lpstr> Resources </vt:lpstr>
      <vt:lpstr> Web Guy </vt:lpstr>
      <vt:lpstr>PowerPoint Presentation</vt:lpstr>
      <vt:lpstr>PowerPoint Presentation</vt:lpstr>
      <vt:lpstr>The Story of the  Echeverry Brothers</vt:lpstr>
      <vt:lpstr>The Story of the  Echeverry Brothers (cont.)</vt:lpstr>
      <vt:lpstr>The Story of the  Echeverry Brothers (cont.)</vt:lpstr>
    </vt:vector>
  </TitlesOfParts>
  <Company>ccp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USAFA Update</dc:title>
  <dc:creator>Eric.Roehrkasse</dc:creator>
  <cp:lastModifiedBy>Steve Staso</cp:lastModifiedBy>
  <cp:revision>270</cp:revision>
  <dcterms:created xsi:type="dcterms:W3CDTF">2011-07-08T07:23:15Z</dcterms:created>
  <dcterms:modified xsi:type="dcterms:W3CDTF">2016-07-20T02:52:14Z</dcterms:modified>
</cp:coreProperties>
</file>