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55" r:id="rId2"/>
  </p:sldMasterIdLst>
  <p:notesMasterIdLst>
    <p:notesMasterId r:id="rId15"/>
  </p:notesMasterIdLst>
  <p:handoutMasterIdLst>
    <p:handoutMasterId r:id="rId16"/>
  </p:handoutMasterIdLst>
  <p:sldIdLst>
    <p:sldId id="409" r:id="rId3"/>
    <p:sldId id="594" r:id="rId4"/>
    <p:sldId id="595" r:id="rId5"/>
    <p:sldId id="608" r:id="rId6"/>
    <p:sldId id="596" r:id="rId7"/>
    <p:sldId id="599" r:id="rId8"/>
    <p:sldId id="603" r:id="rId9"/>
    <p:sldId id="600" r:id="rId10"/>
    <p:sldId id="606" r:id="rId11"/>
    <p:sldId id="607" r:id="rId12"/>
    <p:sldId id="609" r:id="rId13"/>
    <p:sldId id="605" r:id="rId14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C92F2"/>
    <a:srgbClr val="FFFF66"/>
    <a:srgbClr val="FF66FF"/>
    <a:srgbClr val="800080"/>
    <a:srgbClr val="0970E1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2945" autoAdjust="0"/>
  </p:normalViewPr>
  <p:slideViewPr>
    <p:cSldViewPr snapToGrid="0">
      <p:cViewPr varScale="1">
        <p:scale>
          <a:sx n="107" d="100"/>
          <a:sy n="107" d="100"/>
        </p:scale>
        <p:origin x="-1024" y="-112"/>
      </p:cViewPr>
      <p:guideLst>
        <p:guide orient="horz" pos="2160"/>
        <p:guide pos="1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1968" y="-84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1753" cy="4656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37" tIns="46318" rIns="92637" bIns="46318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947" y="1"/>
            <a:ext cx="3031753" cy="4656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37" tIns="46318" rIns="92637" bIns="46318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075"/>
            <a:ext cx="3031753" cy="46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37" tIns="46318" rIns="92637" bIns="46318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947" y="8818075"/>
            <a:ext cx="3031753" cy="46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37" tIns="46318" rIns="92637" bIns="46318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B5FA61FB-A720-42CF-A848-CDE2E1F2D9D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54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1753" cy="4656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37" tIns="46318" rIns="92637" bIns="46318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947" y="1"/>
            <a:ext cx="3031753" cy="4656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37" tIns="46318" rIns="92637" bIns="46318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5325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94" y="4409838"/>
            <a:ext cx="5129312" cy="41778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37" tIns="46318" rIns="92637" bIns="46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075"/>
            <a:ext cx="3031753" cy="46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37" tIns="46318" rIns="92637" bIns="46318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947" y="8818075"/>
            <a:ext cx="3031753" cy="46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37" tIns="46318" rIns="92637" bIns="46318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82FA804-F3BB-4D81-A8E6-2F45D781578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4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59BE7-43D1-4110-B877-16F5D27260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88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1AEF2-4F0A-47DD-AF26-8E223C5DDE6F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48100" y="2286000"/>
            <a:ext cx="4762500" cy="1905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Briefing Topic Title Goes Here</a:t>
            </a:r>
          </a:p>
        </p:txBody>
      </p:sp>
      <p:sp>
        <p:nvSpPr>
          <p:cNvPr id="8120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5162550"/>
            <a:ext cx="4038600" cy="11620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Briefer’s Name</a:t>
            </a:r>
          </a:p>
          <a:p>
            <a:r>
              <a:rPr lang="en-US"/>
              <a:t>Office Symbol</a:t>
            </a:r>
          </a:p>
        </p:txBody>
      </p:sp>
      <p:sp>
        <p:nvSpPr>
          <p:cNvPr id="812036" name="Line 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2037" name="Text Box 5"/>
          <p:cNvSpPr txBox="1">
            <a:spLocks noChangeArrowheads="1"/>
          </p:cNvSpPr>
          <p:nvPr/>
        </p:nvSpPr>
        <p:spPr bwMode="auto">
          <a:xfrm>
            <a:off x="1457325" y="500063"/>
            <a:ext cx="617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 i="1" dirty="0"/>
              <a:t>HQ U.S. Air Force Academy</a:t>
            </a:r>
          </a:p>
        </p:txBody>
      </p:sp>
      <p:sp>
        <p:nvSpPr>
          <p:cNvPr id="812038" name="Line 6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12039" name="Picture 7" descr="usafaseal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" y="2903538"/>
            <a:ext cx="3035300" cy="3187700"/>
          </a:xfrm>
          <a:prstGeom prst="rect">
            <a:avLst/>
          </a:prstGeom>
          <a:noFill/>
        </p:spPr>
      </p:pic>
      <p:sp>
        <p:nvSpPr>
          <p:cNvPr id="812040" name="Text Box 8"/>
          <p:cNvSpPr txBox="1">
            <a:spLocks noChangeArrowheads="1"/>
          </p:cNvSpPr>
          <p:nvPr userDrawn="1"/>
        </p:nvSpPr>
        <p:spPr bwMode="auto">
          <a:xfrm>
            <a:off x="658813" y="1416050"/>
            <a:ext cx="7773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latin typeface="Century Schoolbook" pitchFamily="18" charset="0"/>
              </a:rPr>
              <a:t>I n t e g r i t y  -  S e r v i c e  -  E x c e l l e n c 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76200"/>
            <a:ext cx="2084388" cy="6249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0" y="76200"/>
            <a:ext cx="6105525" cy="6249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38150" y="1536700"/>
            <a:ext cx="8342313" cy="478948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8150" y="1536700"/>
            <a:ext cx="8342313" cy="478948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0" y="1536700"/>
            <a:ext cx="4094163" cy="4789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536700"/>
            <a:ext cx="4095750" cy="4789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1536700"/>
            <a:ext cx="8342313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1012" name="Line 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1013" name="Line 5"/>
          <p:cNvSpPr>
            <a:spLocks noChangeShapeType="1"/>
          </p:cNvSpPr>
          <p:nvPr/>
        </p:nvSpPr>
        <p:spPr bwMode="auto">
          <a:xfrm>
            <a:off x="422275" y="1414463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11014" name="Picture 6" descr="usafaseal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5763" y="0"/>
            <a:ext cx="1287462" cy="1352550"/>
          </a:xfrm>
          <a:prstGeom prst="rect">
            <a:avLst/>
          </a:prstGeom>
          <a:noFill/>
        </p:spPr>
      </p:pic>
      <p:sp>
        <p:nvSpPr>
          <p:cNvPr id="811015" name="Text Box 7"/>
          <p:cNvSpPr txBox="1">
            <a:spLocks noChangeArrowheads="1"/>
          </p:cNvSpPr>
          <p:nvPr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>
                <a:latin typeface="Century Schoolbook" pitchFamily="18" charset="0"/>
              </a:rPr>
              <a:t>I n t e g r i t y  -  S e r v i c e  -  E x c e l l e n c e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77" r:id="rId12"/>
    <p:sldLayoutId id="2147483678" r:id="rId13"/>
  </p:sldLayoutIdLs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fontAlgn="base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fontAlgn="base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fontAlgn="base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Line 2"/>
          <p:cNvSpPr>
            <a:spLocks noChangeShapeType="1"/>
          </p:cNvSpPr>
          <p:nvPr/>
        </p:nvSpPr>
        <p:spPr bwMode="auto">
          <a:xfrm>
            <a:off x="382588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48899" name="Line 3"/>
          <p:cNvSpPr>
            <a:spLocks noChangeShapeType="1"/>
          </p:cNvSpPr>
          <p:nvPr/>
        </p:nvSpPr>
        <p:spPr bwMode="auto">
          <a:xfrm>
            <a:off x="384175" y="1414463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48900" name="Picture 4" descr="usafaseal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65388" y="1860550"/>
            <a:ext cx="4162425" cy="4371975"/>
          </a:xfrm>
          <a:prstGeom prst="rect">
            <a:avLst/>
          </a:prstGeom>
          <a:noFill/>
        </p:spPr>
      </p:pic>
      <p:sp>
        <p:nvSpPr>
          <p:cNvPr id="848901" name="Text Box 5"/>
          <p:cNvSpPr txBox="1">
            <a:spLocks noChangeArrowheads="1"/>
          </p:cNvSpPr>
          <p:nvPr/>
        </p:nvSpPr>
        <p:spPr bwMode="auto">
          <a:xfrm>
            <a:off x="1457325" y="500063"/>
            <a:ext cx="617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 i="1" dirty="0"/>
              <a:t>HQ U.S. Air Force Academy</a:t>
            </a:r>
          </a:p>
        </p:txBody>
      </p:sp>
      <p:sp>
        <p:nvSpPr>
          <p:cNvPr id="848902" name="Text Box 6"/>
          <p:cNvSpPr txBox="1">
            <a:spLocks noChangeArrowheads="1"/>
          </p:cNvSpPr>
          <p:nvPr/>
        </p:nvSpPr>
        <p:spPr bwMode="auto">
          <a:xfrm>
            <a:off x="658813" y="1416050"/>
            <a:ext cx="7773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latin typeface="Century Schoolbook" pitchFamily="18" charset="0"/>
              </a:rPr>
              <a:t>I n t e g r i t y  -  S e r v i c e  -  E x c e l l e n c e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fontAlgn="base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fontAlgn="base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fontAlgn="base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6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053089" y="2861223"/>
            <a:ext cx="5861930" cy="3195429"/>
          </a:xfrm>
        </p:spPr>
        <p:txBody>
          <a:bodyPr/>
          <a:lstStyle/>
          <a:p>
            <a:pPr lvl="0" algn="ctr">
              <a:spcBef>
                <a:spcPct val="0"/>
              </a:spcBef>
              <a:buClrTx/>
              <a:buSzTx/>
            </a:pPr>
            <a:endParaRPr lang="en-US" sz="2000" b="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0" algn="ctr">
              <a:spcBef>
                <a:spcPct val="0"/>
              </a:spcBef>
              <a:buClrTx/>
              <a:buSzTx/>
            </a:pPr>
            <a:r>
              <a:rPr lang="en-US" i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Alton L. Garrett, Jr.</a:t>
            </a:r>
          </a:p>
          <a:p>
            <a:pPr lvl="0" algn="ctr">
              <a:spcBef>
                <a:spcPct val="0"/>
              </a:spcBef>
              <a:buClrTx/>
              <a:buSzTx/>
            </a:pPr>
            <a:r>
              <a:rPr lang="en-US" sz="2000" b="0" kern="1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CMSgt</a:t>
            </a:r>
            <a:r>
              <a:rPr lang="en-US" sz="2000" b="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USAF (Ret)</a:t>
            </a:r>
          </a:p>
          <a:p>
            <a:pPr lvl="0" algn="ctr">
              <a:spcBef>
                <a:spcPct val="0"/>
              </a:spcBef>
              <a:buClrTx/>
              <a:buSzTx/>
            </a:pPr>
            <a:r>
              <a:rPr lang="en-US" sz="2000" b="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Senior </a:t>
            </a:r>
            <a:r>
              <a:rPr lang="en-US" sz="2000" b="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Advisor, US </a:t>
            </a:r>
            <a:r>
              <a:rPr lang="en-US" sz="2000" b="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Senator Barbara </a:t>
            </a:r>
            <a:r>
              <a:rPr lang="en-US" sz="2000" b="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Boxer</a:t>
            </a:r>
          </a:p>
          <a:p>
            <a:pPr lvl="0" algn="ctr">
              <a:spcBef>
                <a:spcPct val="0"/>
              </a:spcBef>
              <a:buClrTx/>
              <a:buSzTx/>
            </a:pPr>
            <a:endParaRPr lang="en-US" sz="2000" b="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0" algn="ctr">
              <a:spcBef>
                <a:spcPct val="0"/>
              </a:spcBef>
              <a:buClrTx/>
              <a:buSzTx/>
            </a:pPr>
            <a:r>
              <a:rPr lang="en-US" i="1" u="sng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Ashley Dominguez</a:t>
            </a:r>
            <a:endParaRPr lang="en-US" i="1" u="sng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0" algn="ctr">
              <a:spcBef>
                <a:spcPct val="0"/>
              </a:spcBef>
              <a:buClrTx/>
              <a:buSzTx/>
            </a:pPr>
            <a:r>
              <a:rPr lang="en-US" sz="2000" b="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33</a:t>
            </a:r>
            <a:r>
              <a:rPr lang="en-US" sz="2000" b="0" kern="1200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rd</a:t>
            </a:r>
            <a:r>
              <a:rPr lang="en-US" sz="2000" b="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Congressional District</a:t>
            </a:r>
            <a:endParaRPr lang="en-US" sz="2000" b="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0" algn="ctr">
              <a:spcBef>
                <a:spcPct val="0"/>
              </a:spcBef>
              <a:buClrTx/>
              <a:buSzTx/>
            </a:pPr>
            <a:r>
              <a:rPr lang="en-US" sz="2000" b="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Congressman Ted Lieu</a:t>
            </a:r>
            <a:endParaRPr lang="en-US" sz="2000" b="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0" algn="ctr">
              <a:spcBef>
                <a:spcPct val="0"/>
              </a:spcBef>
              <a:buClrTx/>
              <a:buSzTx/>
            </a:pPr>
            <a:endParaRPr lang="en-US" sz="2000" b="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13063" name="Text Box 7"/>
          <p:cNvSpPr txBox="1">
            <a:spLocks noChangeArrowheads="1"/>
          </p:cNvSpPr>
          <p:nvPr/>
        </p:nvSpPr>
        <p:spPr bwMode="auto">
          <a:xfrm>
            <a:off x="3217652" y="1761687"/>
            <a:ext cx="5684807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CONGRESSIONAL </a:t>
            </a:r>
          </a:p>
          <a:p>
            <a:pPr algn="ctr"/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NOMINATION PROCESS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Vice President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err="1" smtClean="0"/>
              <a:t>whitehouse.gov</a:t>
            </a:r>
            <a:endParaRPr lang="en-US" sz="18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6887768" y="2027025"/>
            <a:ext cx="1416655" cy="119667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Content Placeholder 4" descr="screen-capture-3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55" r="-43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63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 to Applicants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5" t="14952" r="33256" b="6997"/>
          <a:stretch/>
        </p:blipFill>
        <p:spPr bwMode="auto">
          <a:xfrm>
            <a:off x="5105400" y="1905000"/>
            <a:ext cx="3686175" cy="472394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 descr="image0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2200"/>
            <a:ext cx="4679603" cy="3737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1447800"/>
            <a:ext cx="5304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Most questions are answered in these Documents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8780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68162" y="310979"/>
            <a:ext cx="6929438" cy="1143000"/>
          </a:xfrm>
          <a:noFill/>
          <a:ln/>
        </p:spPr>
        <p:txBody>
          <a:bodyPr lIns="90488" tIns="44450" rIns="90488" bIns="44450"/>
          <a:lstStyle/>
          <a:p>
            <a:pPr algn="ctr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5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492" name="Picture 4" descr="sab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248400"/>
            <a:ext cx="4876800" cy="6096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05368" y="3469964"/>
            <a:ext cx="4826000" cy="2933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7716" y="1445886"/>
            <a:ext cx="1985404" cy="19854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7584" y="1572843"/>
            <a:ext cx="3158334" cy="473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111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5198" y="1599580"/>
            <a:ext cx="8342313" cy="4789488"/>
          </a:xfrm>
        </p:spPr>
        <p:txBody>
          <a:bodyPr>
            <a:noAutofit/>
          </a:bodyPr>
          <a:lstStyle/>
          <a:p>
            <a:pPr marL="274320" indent="-274320">
              <a:spcBef>
                <a:spcPts val="600"/>
              </a:spcBef>
              <a:buNone/>
            </a:pPr>
            <a:r>
              <a:rPr lang="en-US" dirty="0" smtClean="0"/>
              <a:t>After you’ve applied to USAFA:</a:t>
            </a:r>
          </a:p>
          <a:p>
            <a:pPr marL="274320" indent="-274320">
              <a:spcBef>
                <a:spcPts val="600"/>
              </a:spcBef>
              <a:buNone/>
            </a:pPr>
            <a:endParaRPr lang="en-US" dirty="0" smtClean="0"/>
          </a:p>
          <a:p>
            <a:pPr marL="274320" indent="-274320">
              <a:spcBef>
                <a:spcPts val="600"/>
              </a:spcBef>
            </a:pPr>
            <a:r>
              <a:rPr lang="en-US" dirty="0" smtClean="0"/>
              <a:t>Contact your local Congressional Office and both Senators to request a nomination.</a:t>
            </a:r>
          </a:p>
          <a:p>
            <a:pPr marL="274320" indent="-274320">
              <a:spcBef>
                <a:spcPts val="600"/>
              </a:spcBef>
            </a:pPr>
            <a:r>
              <a:rPr lang="en-US" dirty="0" smtClean="0"/>
              <a:t>You also should request a Vice Presidential nomination. </a:t>
            </a:r>
          </a:p>
          <a:p>
            <a:pPr marL="274320" indent="-274320">
              <a:spcBef>
                <a:spcPts val="600"/>
              </a:spcBef>
            </a:pPr>
            <a:r>
              <a:rPr lang="en-US" dirty="0" smtClean="0"/>
              <a:t>Details and samples are provided in the Pre-</a:t>
            </a:r>
            <a:r>
              <a:rPr lang="en-US" dirty="0"/>
              <a:t>C</a:t>
            </a:r>
            <a:r>
              <a:rPr lang="en-US" dirty="0" smtClean="0"/>
              <a:t>andidate booklet available on your Online Application. </a:t>
            </a:r>
          </a:p>
          <a:p>
            <a:pPr marL="274320" indent="-274320">
              <a:spcBef>
                <a:spcPts val="600"/>
              </a:spcBef>
            </a:pPr>
            <a:r>
              <a:rPr lang="en-US" dirty="0" smtClean="0"/>
              <a:t>Each Congressional and Senate office has different requirements and deadlines for providing nominations.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83657" y="87084"/>
            <a:ext cx="6995206" cy="11430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Congressional Nomination Process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8150" y="1536700"/>
            <a:ext cx="8229600" cy="4572000"/>
          </a:xfrm>
        </p:spPr>
        <p:txBody>
          <a:bodyPr wrap="square" lIns="0" tIns="0" rIns="0" bIns="0">
            <a:noAutofit/>
          </a:bodyPr>
          <a:lstStyle/>
          <a:p>
            <a:pPr marL="274320" indent="-274320">
              <a:spcBef>
                <a:spcPts val="600"/>
              </a:spcBef>
            </a:pPr>
            <a:r>
              <a:rPr lang="en-US" dirty="0" smtClean="0"/>
              <a:t>Each congressional office has a website that provides information on their process.</a:t>
            </a:r>
          </a:p>
          <a:p>
            <a:pPr marL="274320" indent="-274320">
              <a:spcBef>
                <a:spcPts val="600"/>
              </a:spcBef>
            </a:pPr>
            <a:r>
              <a:rPr lang="en-US" dirty="0" smtClean="0"/>
              <a:t>Visit 4 websites (US Congressional Rep, 2 US Senators, VP). Look for “Constituent Services” and/or “Service Academies” and follow their nomination instructions. </a:t>
            </a:r>
            <a:endParaRPr lang="en-US" dirty="0"/>
          </a:p>
          <a:p>
            <a:pPr marL="274320" indent="-274320">
              <a:spcBef>
                <a:spcPts val="600"/>
              </a:spcBef>
            </a:pPr>
            <a:r>
              <a:rPr lang="en-US" dirty="0" smtClean="0"/>
              <a:t>Call the staffer from the office 			     you are seeking a nomination 			   from to ensure your request 				     was received and get further 			   instructions on their 			              nominating process.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6229" y="76200"/>
            <a:ext cx="7155542" cy="1143000"/>
          </a:xfrm>
        </p:spPr>
        <p:txBody>
          <a:bodyPr/>
          <a:lstStyle/>
          <a:p>
            <a:pPr algn="ctr"/>
            <a:r>
              <a:rPr lang="en-US" dirty="0" smtClean="0"/>
              <a:t>Congressional Nomination Process</a:t>
            </a:r>
            <a:endParaRPr lang="en-US" dirty="0"/>
          </a:p>
        </p:txBody>
      </p:sp>
      <p:pic>
        <p:nvPicPr>
          <p:cNvPr id="6" name="Picture 2" descr="C:\Documents and Settings\tammie.adams\Desktop\For JD\IMG_77752006Graduation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555221"/>
            <a:ext cx="3573962" cy="2550577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3298" y="1536700"/>
            <a:ext cx="8678174" cy="4789488"/>
          </a:xfrm>
        </p:spPr>
        <p:txBody>
          <a:bodyPr>
            <a:normAutofit lnSpcReduction="10000"/>
          </a:bodyPr>
          <a:lstStyle/>
          <a:p>
            <a:pPr marL="274320" indent="-274320">
              <a:spcBef>
                <a:spcPts val="600"/>
              </a:spcBef>
            </a:pPr>
            <a:r>
              <a:rPr lang="en-US" dirty="0" smtClean="0"/>
              <a:t>You can </a:t>
            </a:r>
            <a:r>
              <a:rPr lang="en-US" u="sng" dirty="0" smtClean="0"/>
              <a:t>only</a:t>
            </a:r>
            <a:r>
              <a:rPr lang="en-US" dirty="0" smtClean="0"/>
              <a:t> receive a nomination(s) from the District and/or State where you legally live.</a:t>
            </a:r>
          </a:p>
          <a:p>
            <a:pPr marL="274320" indent="-274320">
              <a:spcBef>
                <a:spcPts val="600"/>
              </a:spcBef>
              <a:buNone/>
            </a:pPr>
            <a:endParaRPr lang="en-US" dirty="0" smtClean="0"/>
          </a:p>
          <a:p>
            <a:pPr marL="274320" indent="-274320">
              <a:spcBef>
                <a:spcPts val="600"/>
              </a:spcBef>
            </a:pPr>
            <a:r>
              <a:rPr lang="en-US" dirty="0" smtClean="0"/>
              <a:t>Military dependents must seek a nomination from the State and District that is their legal home, not where they are currently stationed.</a:t>
            </a:r>
          </a:p>
          <a:p>
            <a:pPr marL="274320" lvl="1" indent="-274320">
              <a:spcBef>
                <a:spcPts val="600"/>
              </a:spcBef>
              <a:buNone/>
            </a:pPr>
            <a:r>
              <a:rPr lang="en-US" sz="2400" dirty="0" smtClean="0"/>
              <a:t> 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 </a:t>
            </a:r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the Academy Admissions office regarding Presidential Nomination requirements (719-333-8808/9)</a:t>
            </a:r>
          </a:p>
          <a:p>
            <a:pPr marL="274320" lvl="1" indent="-274320">
              <a:spcBef>
                <a:spcPts val="600"/>
              </a:spcBef>
              <a:buNone/>
            </a:pPr>
            <a:endParaRPr lang="en-US" sz="24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>
              <a:spcBef>
                <a:spcPts val="600"/>
              </a:spcBef>
            </a:pPr>
            <a:r>
              <a:rPr lang="en-US" dirty="0" smtClean="0"/>
              <a:t>Members of  Congress have strict timelines regarding nominations. Ensure you complete their requirements on time.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1349" y="76200"/>
            <a:ext cx="6956879" cy="1143000"/>
          </a:xfrm>
        </p:spPr>
        <p:txBody>
          <a:bodyPr/>
          <a:lstStyle/>
          <a:p>
            <a:pPr algn="ctr"/>
            <a:r>
              <a:rPr lang="en-US" dirty="0" smtClean="0"/>
              <a:t>Congressional Nomination Process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3298" y="1536700"/>
            <a:ext cx="8678174" cy="4789488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600"/>
              </a:spcBef>
            </a:pPr>
            <a:r>
              <a:rPr lang="en-US" dirty="0" smtClean="0"/>
              <a:t>The majority of Congressional and Senate offices hold interviews for potential nominees.  </a:t>
            </a:r>
          </a:p>
          <a:p>
            <a:pPr marL="274320" indent="-274320">
              <a:spcBef>
                <a:spcPts val="600"/>
              </a:spcBef>
              <a:buNone/>
            </a:pPr>
            <a:r>
              <a:rPr lang="en-US" dirty="0" smtClean="0"/>
              <a:t>    -- Interviews May Be Over the Phone Or In Person</a:t>
            </a:r>
          </a:p>
          <a:p>
            <a:pPr marL="274320" indent="-274320">
              <a:spcBef>
                <a:spcPts val="600"/>
              </a:spcBef>
            </a:pPr>
            <a:r>
              <a:rPr lang="en-US" dirty="0" smtClean="0"/>
              <a:t>Dress Appropriately!  Business Suit, White Shirt/Blouse, </a:t>
            </a:r>
            <a:br>
              <a:rPr lang="en-US" dirty="0" smtClean="0"/>
            </a:br>
            <a:r>
              <a:rPr lang="en-US" dirty="0" smtClean="0"/>
              <a:t>“Conservative” Tie</a:t>
            </a:r>
          </a:p>
          <a:p>
            <a:pPr marL="274320" indent="-274320">
              <a:spcBef>
                <a:spcPts val="600"/>
              </a:spcBef>
            </a:pPr>
            <a:r>
              <a:rPr lang="en-US" dirty="0" smtClean="0"/>
              <a:t>Sit Up Straight; Do Not Fidget; Look Panel Members in the Eye (Cultural differences)</a:t>
            </a:r>
          </a:p>
          <a:p>
            <a:pPr marL="274320" indent="-274320">
              <a:spcBef>
                <a:spcPts val="600"/>
              </a:spcBef>
            </a:pPr>
            <a:r>
              <a:rPr lang="en-US" dirty="0" smtClean="0"/>
              <a:t>Answer Questions Honestly, We </a:t>
            </a:r>
            <a:r>
              <a:rPr lang="en-US" i="1" dirty="0" smtClean="0"/>
              <a:t>Know</a:t>
            </a:r>
            <a:r>
              <a:rPr lang="en-US" dirty="0" smtClean="0"/>
              <a:t> When You Are Trying To Tell Us “What You Think We Want to Hear”</a:t>
            </a:r>
          </a:p>
          <a:p>
            <a:pPr marL="274320" indent="-274320">
              <a:spcBef>
                <a:spcPts val="600"/>
              </a:spcBef>
            </a:pPr>
            <a:r>
              <a:rPr lang="en-US" dirty="0" smtClean="0"/>
              <a:t>Practice With Parent Or Sibling If Possible</a:t>
            </a:r>
          </a:p>
          <a:p>
            <a:pPr marL="274320" indent="-274320">
              <a:spcBef>
                <a:spcPts val="600"/>
              </a:spcBef>
            </a:pPr>
            <a:r>
              <a:rPr lang="en-US" dirty="0" smtClean="0"/>
              <a:t>Try And Relax, Board Members Want You to Do Well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1349" y="76200"/>
            <a:ext cx="6956879" cy="1143000"/>
          </a:xfrm>
        </p:spPr>
        <p:txBody>
          <a:bodyPr/>
          <a:lstStyle/>
          <a:p>
            <a:pPr algn="ctr"/>
            <a:r>
              <a:rPr lang="en-US" dirty="0" smtClean="0"/>
              <a:t>Meeting the Panel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Reminder--Important!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/>
          </a:bodyPr>
          <a:lstStyle/>
          <a:p>
            <a:pPr algn="ctr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cannot receive an Appointment to the USAF Academy without a Nomination</a:t>
            </a:r>
          </a:p>
          <a:p>
            <a:pPr algn="ctr">
              <a:buNone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Deadline to 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Nominations is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Deadline for Congressional offices to submit their Nominations to USAFA is 31 January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-capture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30" r="-18930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Senator </a:t>
            </a:r>
            <a:r>
              <a:rPr lang="en-US" dirty="0"/>
              <a:t>Boxer</a:t>
            </a:r>
            <a:br>
              <a:rPr lang="en-US" dirty="0"/>
            </a:br>
            <a:r>
              <a:rPr lang="en-US" sz="1800" dirty="0" err="1" smtClean="0"/>
              <a:t>boxer.</a:t>
            </a:r>
            <a:r>
              <a:rPr lang="en-US" sz="1800" dirty="0" err="1"/>
              <a:t>senate.gov</a:t>
            </a:r>
            <a:endParaRPr lang="en-US" sz="18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25154" y="2102434"/>
            <a:ext cx="2659610" cy="42524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Senator </a:t>
            </a:r>
            <a:r>
              <a:rPr lang="en-US" dirty="0"/>
              <a:t>Feinstein</a:t>
            </a:r>
            <a:br>
              <a:rPr lang="en-US" dirty="0"/>
            </a:br>
            <a:r>
              <a:rPr lang="en-US" sz="1800" dirty="0" err="1" smtClean="0"/>
              <a:t>feinstein</a:t>
            </a:r>
            <a:r>
              <a:rPr lang="en-US" sz="1800" dirty="0" err="1"/>
              <a:t>.senate.</a:t>
            </a:r>
            <a:r>
              <a:rPr lang="en-US" sz="1800" dirty="0" err="1" smtClean="0"/>
              <a:t>gov</a:t>
            </a:r>
            <a:endParaRPr lang="en-US" sz="1800" dirty="0"/>
          </a:p>
        </p:txBody>
      </p:sp>
      <p:pic>
        <p:nvPicPr>
          <p:cNvPr id="4" name="Content Placeholder 3" descr="screen-capture-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6" r="-6416"/>
          <a:stretch>
            <a:fillRect/>
          </a:stretch>
        </p:blipFill>
        <p:spPr/>
      </p:pic>
      <p:cxnSp>
        <p:nvCxnSpPr>
          <p:cNvPr id="6" name="Straight Arrow Connector 5"/>
          <p:cNvCxnSpPr/>
          <p:nvPr/>
        </p:nvCxnSpPr>
        <p:spPr bwMode="auto">
          <a:xfrm flipV="1">
            <a:off x="500729" y="2552098"/>
            <a:ext cx="3517135" cy="70823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-capture-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67" r="-936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Representative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err="1" smtClean="0"/>
              <a:t>house.gov</a:t>
            </a:r>
            <a:endParaRPr lang="en-US" sz="18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6887768" y="2027025"/>
            <a:ext cx="1416655" cy="119667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55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1_Blank Presentation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SAFA Standard">
  <a:themeElements>
    <a:clrScheme name="USAFA Standard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0033CC"/>
      </a:folHlink>
    </a:clrScheme>
    <a:fontScheme name="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A Standard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A Standard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CC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A Standard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A Standard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16886</TotalTime>
  <Words>281</Words>
  <Application>Microsoft Macintosh PowerPoint</Application>
  <PresentationFormat>On-screen Show (4:3)</PresentationFormat>
  <Paragraphs>51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1_Blank Presentation</vt:lpstr>
      <vt:lpstr>USAFA Standard</vt:lpstr>
      <vt:lpstr>PowerPoint Presentation</vt:lpstr>
      <vt:lpstr>Congressional Nomination Process</vt:lpstr>
      <vt:lpstr>Congressional Nomination Process</vt:lpstr>
      <vt:lpstr>Congressional Nomination Process</vt:lpstr>
      <vt:lpstr>Meeting the Panel</vt:lpstr>
      <vt:lpstr>Reminder--Important!</vt:lpstr>
      <vt:lpstr>Senator Boxer boxer.senate.gov</vt:lpstr>
      <vt:lpstr>Senator Feinstein feinstein.senate.gov</vt:lpstr>
      <vt:lpstr>Your Representative house.gov</vt:lpstr>
      <vt:lpstr>Vice President whitehouse.gov</vt:lpstr>
      <vt:lpstr>Instructions to Applicants</vt:lpstr>
      <vt:lpstr>Questions?</vt:lpstr>
    </vt:vector>
  </TitlesOfParts>
  <Company>HQ USAF/______, Pentagon, DC 20330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Bill</dc:creator>
  <cp:lastModifiedBy>Steve Staso</cp:lastModifiedBy>
  <cp:revision>1107</cp:revision>
  <dcterms:created xsi:type="dcterms:W3CDTF">2011-07-08T07:30:00Z</dcterms:created>
  <dcterms:modified xsi:type="dcterms:W3CDTF">2016-07-19T03:08:01Z</dcterms:modified>
</cp:coreProperties>
</file>