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2"/>
  </p:notesMasterIdLst>
  <p:handoutMasterIdLst>
    <p:handoutMasterId r:id="rId13"/>
  </p:handoutMasterIdLst>
  <p:sldIdLst>
    <p:sldId id="430" r:id="rId2"/>
    <p:sldId id="433" r:id="rId3"/>
    <p:sldId id="434" r:id="rId4"/>
    <p:sldId id="437" r:id="rId5"/>
    <p:sldId id="432" r:id="rId6"/>
    <p:sldId id="431" r:id="rId7"/>
    <p:sldId id="436" r:id="rId8"/>
    <p:sldId id="438" r:id="rId9"/>
    <p:sldId id="412" r:id="rId10"/>
    <p:sldId id="439" r:id="rId11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>
          <p15:clr>
            <a:srgbClr val="A4A3A4"/>
          </p15:clr>
        </p15:guide>
        <p15:guide id="2" pos="5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50F8B"/>
    <a:srgbClr val="333399"/>
    <a:srgbClr val="0C2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713" autoAdjust="0"/>
  </p:normalViewPr>
  <p:slideViewPr>
    <p:cSldViewPr>
      <p:cViewPr varScale="1">
        <p:scale>
          <a:sx n="77" d="100"/>
          <a:sy n="77" d="100"/>
        </p:scale>
        <p:origin x="996" y="90"/>
      </p:cViewPr>
      <p:guideLst>
        <p:guide orient="horz" pos="768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16" y="-72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27" y="0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6261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7" y="8846261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fld id="{038A5F0B-C7DF-43BF-A121-10A39BC65F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55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7" y="0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1" y="4424721"/>
            <a:ext cx="5485158" cy="419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6261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7" y="8846261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fld id="{8972EECB-C94F-444F-916B-CACE24E22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22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AA36A-A56F-4A20-8D9D-70563DE1C7AE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98500"/>
            <a:ext cx="4652962" cy="3490913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605" y="4424721"/>
            <a:ext cx="5034791" cy="419092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12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476250"/>
            <a:ext cx="4957762" cy="3719513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282" y="4396093"/>
            <a:ext cx="5460310" cy="455196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81" tIns="45789" rIns="91581" bIns="45789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2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0088"/>
            <a:ext cx="4654550" cy="3492500"/>
          </a:xfrm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4275216"/>
            <a:ext cx="6324600" cy="4656932"/>
          </a:xfrm>
          <a:solidFill>
            <a:srgbClr val="FFFFFF"/>
          </a:solidFill>
          <a:ln w="9525"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5775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0088"/>
            <a:ext cx="4654550" cy="3492500"/>
          </a:xfrm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4275216"/>
            <a:ext cx="6324600" cy="4656932"/>
          </a:xfrm>
          <a:solidFill>
            <a:srgbClr val="FFFFFF"/>
          </a:solidFill>
          <a:ln w="9525"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205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E11BC-6A46-4160-9D35-CD4AF1F11884}" type="slidenum">
              <a:rPr lang="en-US"/>
              <a:pPr/>
              <a:t>5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7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Attacking USAFA patch will determine end of brief.</a:t>
            </a:r>
          </a:p>
        </p:txBody>
      </p:sp>
    </p:spTree>
    <p:extLst>
      <p:ext uri="{BB962C8B-B14F-4D97-AF65-F5344CB8AC3E}">
        <p14:creationId xmlns:p14="http://schemas.microsoft.com/office/powerpoint/2010/main" val="419268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06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0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70548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536700"/>
            <a:ext cx="4114800" cy="4740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1536700"/>
            <a:ext cx="4116388" cy="2293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75" y="3983038"/>
            <a:ext cx="4116388" cy="2293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68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u="none" dirty="0">
              <a:solidFill>
                <a:srgbClr val="000000"/>
              </a:solidFill>
              <a:effectLst/>
            </a:endParaRPr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u="none" dirty="0">
              <a:solidFill>
                <a:srgbClr val="000000"/>
              </a:solidFill>
              <a:effectLst/>
            </a:endParaRPr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i="1" u="none" dirty="0">
                <a:solidFill>
                  <a:srgbClr val="FFFFFF">
                    <a:lumMod val="65000"/>
                  </a:srgbClr>
                </a:solidFill>
                <a:effectLst/>
                <a:latin typeface="Trebuchet MS" panose="020B0603020202020204" pitchFamily="34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u="none" smtClean="0">
                <a:solidFill>
                  <a:srgbClr val="000000"/>
                </a:solidFill>
                <a:effectLst/>
              </a:rPr>
              <a:pPr>
                <a:defRPr/>
              </a:pPr>
              <a:t>‹#›</a:t>
            </a:fld>
            <a:endParaRPr lang="en-US" u="none" dirty="0">
              <a:solidFill>
                <a:srgbClr val="000000"/>
              </a:solidFill>
              <a:effectLst/>
            </a:endParaRPr>
          </a:p>
        </p:txBody>
      </p:sp>
      <p:pic>
        <p:nvPicPr>
          <p:cNvPr id="2050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9" y="76200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2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4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981200"/>
            <a:ext cx="4876800" cy="2201057"/>
          </a:xfrm>
          <a:noFill/>
          <a:ln/>
        </p:spPr>
        <p:txBody>
          <a:bodyPr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ALO Interview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>Telling Your Story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4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4343400"/>
            <a:ext cx="7429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 sz="2400" b="1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 sz="1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u="none" kern="0" smtClean="0">
                <a:effectLst/>
              </a:rPr>
              <a:t>Colonel Steve Staso</a:t>
            </a:r>
          </a:p>
          <a:p>
            <a:pPr marL="0" indent="0">
              <a:buFont typeface="Wingdings" pitchFamily="2" charset="2"/>
              <a:buNone/>
            </a:pPr>
            <a:r>
              <a:rPr lang="en-US" u="none" kern="0" smtClean="0">
                <a:effectLst/>
              </a:rPr>
              <a:t>Liaison Officer Director</a:t>
            </a:r>
          </a:p>
          <a:p>
            <a:pPr marL="0" indent="0">
              <a:buFont typeface="Wingdings" pitchFamily="2" charset="2"/>
              <a:buNone/>
            </a:pPr>
            <a:r>
              <a:rPr lang="en-US" u="none" kern="0" smtClean="0">
                <a:effectLst/>
              </a:rPr>
              <a:t>US Air Force Academy Admissions - Los Angeles</a:t>
            </a:r>
            <a:endParaRPr lang="en-US" u="none" kern="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5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588" y="2438400"/>
            <a:ext cx="2540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Liaison Officers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693025" cy="4665663"/>
          </a:xfrm>
          <a:noFill/>
        </p:spPr>
        <p:txBody>
          <a:bodyPr lIns="92057" tIns="46029" rIns="92057" bIns="46029"/>
          <a:lstStyle/>
          <a:p>
            <a:pPr marL="0" indent="0" algn="ctr" defTabSz="963613">
              <a:spcAft>
                <a:spcPct val="25000"/>
              </a:spcAft>
              <a:buNone/>
            </a:pPr>
            <a:r>
              <a:rPr lang="en-US" dirty="0" smtClean="0"/>
              <a:t>Mission</a:t>
            </a:r>
          </a:p>
          <a:p>
            <a:pPr marL="0" indent="0" algn="ctr" defTabSz="963613">
              <a:spcAft>
                <a:spcPct val="25000"/>
              </a:spcAft>
              <a:buFontTx/>
              <a:buNone/>
            </a:pPr>
            <a:r>
              <a:rPr lang="en-US" dirty="0" smtClean="0">
                <a:cs typeface="Times New Roman" pitchFamily="18" charset="0"/>
              </a:rPr>
              <a:t>“Publicize Air Force Officer accessions programs and proactively identify, advise, and evaluate quality candidates who have the potential to succeed in the Air Force.”</a:t>
            </a:r>
            <a:endParaRPr lang="en-US" dirty="0" smtClean="0"/>
          </a:p>
          <a:p>
            <a:pPr marL="0" indent="0" defTabSz="963613">
              <a:spcAft>
                <a:spcPct val="25000"/>
              </a:spcAft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...identify,</a:t>
            </a:r>
          </a:p>
          <a:p>
            <a:pPr marL="0" indent="0" defTabSz="963613">
              <a:spcAft>
                <a:spcPct val="25000"/>
              </a:spcAft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advise,</a:t>
            </a:r>
          </a:p>
          <a:p>
            <a:pPr marL="0" indent="0" defTabSz="963613">
              <a:spcAft>
                <a:spcPct val="25000"/>
              </a:spcAft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          </a:t>
            </a:r>
            <a:r>
              <a:rPr lang="en-US" dirty="0" smtClean="0">
                <a:solidFill>
                  <a:srgbClr val="FF0000"/>
                </a:solidFill>
              </a:rPr>
              <a:t>evaluate, </a:t>
            </a:r>
          </a:p>
          <a:p>
            <a:pPr marL="0" indent="0" defTabSz="963613">
              <a:spcAft>
                <a:spcPct val="25000"/>
              </a:spcAft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              </a:t>
            </a:r>
            <a:r>
              <a:rPr lang="en-US" dirty="0" smtClean="0">
                <a:solidFill>
                  <a:srgbClr val="FF0000"/>
                </a:solidFill>
              </a:rPr>
              <a:t>prepare</a:t>
            </a:r>
            <a:r>
              <a:rPr lang="en-US" dirty="0" smtClean="0">
                <a:solidFill>
                  <a:srgbClr val="FF0000"/>
                </a:solidFill>
                <a:latin typeface="Times" charset="0"/>
              </a:rPr>
              <a:t>…</a:t>
            </a:r>
            <a:endParaRPr lang="en-US" sz="26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IMG_47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810000"/>
            <a:ext cx="33147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10"/>
          <p:cNvSpPr txBox="1">
            <a:spLocks/>
          </p:cNvSpPr>
          <p:nvPr/>
        </p:nvSpPr>
        <p:spPr>
          <a:xfrm>
            <a:off x="7334250" y="6524625"/>
            <a:ext cx="1452563" cy="3333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fld id="{FA28094F-B4D4-4D61-A0CB-F323A54165F3}" type="slidenum">
              <a:rPr lang="en-US" smtClean="0"/>
              <a:pPr/>
              <a:t>2</a:t>
            </a:fld>
            <a:r>
              <a:rPr lang="en-US" smtClean="0"/>
              <a:t>/7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do ALOs do each year?  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99"/>
              </a:buClr>
              <a:defRPr/>
            </a:pPr>
            <a:r>
              <a:rPr lang="en-US" sz="1800" dirty="0">
                <a:cs typeface="Times New Roman" pitchFamily="18" charset="0"/>
                <a:sym typeface="Wingdings" pitchFamily="2" charset="2"/>
              </a:rPr>
              <a:t>Identify and Mentor</a:t>
            </a:r>
          </a:p>
          <a:p>
            <a:pPr lvl="1">
              <a:buClr>
                <a:srgbClr val="000099"/>
              </a:buClr>
              <a:defRPr/>
            </a:pPr>
            <a:r>
              <a:rPr lang="en-US" sz="1600" dirty="0">
                <a:cs typeface="Times New Roman" pitchFamily="18" charset="0"/>
                <a:sym typeface="Wingdings" pitchFamily="2" charset="2"/>
              </a:rPr>
              <a:t>Contacted 55,984 students at school visits, college fairs, Academy nights, etc.</a:t>
            </a:r>
          </a:p>
          <a:p>
            <a:pPr lvl="1">
              <a:buClr>
                <a:srgbClr val="000099"/>
              </a:buClr>
              <a:defRPr/>
            </a:pPr>
            <a:r>
              <a:rPr lang="en-US" sz="1600" dirty="0">
                <a:cs typeface="Times New Roman" pitchFamily="18" charset="0"/>
                <a:sym typeface="Wingdings" pitchFamily="2" charset="2"/>
              </a:rPr>
              <a:t>4,717 separate high school marketing visits</a:t>
            </a:r>
          </a:p>
          <a:p>
            <a:pPr lvl="1">
              <a:buClr>
                <a:srgbClr val="000099"/>
              </a:buClr>
              <a:defRPr/>
            </a:pPr>
            <a:r>
              <a:rPr lang="en-US" sz="1600" dirty="0">
                <a:cs typeface="Times New Roman" pitchFamily="18" charset="0"/>
                <a:sym typeface="Wingdings" pitchFamily="2" charset="2"/>
              </a:rPr>
              <a:t>17,316 school contacts (phone, letter, email)</a:t>
            </a:r>
          </a:p>
          <a:p>
            <a:pPr>
              <a:buClr>
                <a:srgbClr val="000099"/>
              </a:buClr>
              <a:defRPr/>
            </a:pPr>
            <a:r>
              <a:rPr lang="en-US" sz="1800" dirty="0" smtClean="0">
                <a:cs typeface="Times New Roman" pitchFamily="18" charset="0"/>
                <a:sym typeface="Wingdings" pitchFamily="2" charset="2"/>
              </a:rPr>
              <a:t>Evaluate</a:t>
            </a:r>
            <a:endParaRPr lang="en-US" sz="1800" dirty="0">
              <a:cs typeface="Times New Roman" pitchFamily="18" charset="0"/>
              <a:sym typeface="Wingdings" pitchFamily="2" charset="2"/>
            </a:endParaRPr>
          </a:p>
          <a:p>
            <a:pPr lvl="1">
              <a:buClr>
                <a:srgbClr val="000099"/>
              </a:buClr>
              <a:defRPr/>
            </a:pPr>
            <a:r>
              <a:rPr lang="en-US" sz="1800" dirty="0">
                <a:cs typeface="Times New Roman" pitchFamily="18" charset="0"/>
                <a:sym typeface="Wingdings" pitchFamily="2" charset="2"/>
              </a:rPr>
              <a:t>Formal Interviews</a:t>
            </a:r>
          </a:p>
          <a:p>
            <a:pPr lvl="2">
              <a:buClr>
                <a:srgbClr val="000099"/>
              </a:buClr>
              <a:defRPr/>
            </a:pPr>
            <a:r>
              <a:rPr lang="en-US" dirty="0">
                <a:cs typeface="Times New Roman" pitchFamily="18" charset="0"/>
                <a:sym typeface="Wingdings" pitchFamily="2" charset="2"/>
              </a:rPr>
              <a:t>Total: 5,339: 4,592 USAFA and 747 AFROTC</a:t>
            </a:r>
          </a:p>
          <a:p>
            <a:pPr>
              <a:buClr>
                <a:srgbClr val="000099"/>
              </a:buClr>
              <a:defRPr/>
            </a:pPr>
            <a:r>
              <a:rPr lang="en-US" sz="1800" dirty="0">
                <a:cs typeface="Times New Roman" pitchFamily="18" charset="0"/>
                <a:sym typeface="Wingdings" pitchFamily="2" charset="2"/>
              </a:rPr>
              <a:t>Dedicate Resources</a:t>
            </a:r>
          </a:p>
          <a:p>
            <a:pPr lvl="1">
              <a:buClr>
                <a:srgbClr val="000099"/>
              </a:buClr>
              <a:defRPr/>
            </a:pPr>
            <a:r>
              <a:rPr lang="en-US" sz="1600" dirty="0">
                <a:cs typeface="Times New Roman" pitchFamily="18" charset="0"/>
                <a:sym typeface="Wingdings" pitchFamily="2" charset="2"/>
              </a:rPr>
              <a:t>Drove 575,406 miles</a:t>
            </a:r>
          </a:p>
          <a:p>
            <a:pPr lvl="1">
              <a:buClr>
                <a:srgbClr val="000099"/>
              </a:buClr>
              <a:defRPr/>
            </a:pPr>
            <a:r>
              <a:rPr lang="en-US" sz="1600" dirty="0">
                <a:cs typeface="Times New Roman" pitchFamily="18" charset="0"/>
                <a:sym typeface="Wingdings" pitchFamily="2" charset="2"/>
              </a:rPr>
              <a:t>Spent $184,187 out-of-pocket</a:t>
            </a:r>
          </a:p>
          <a:p>
            <a:pPr>
              <a:buClr>
                <a:srgbClr val="000099"/>
              </a:buClr>
              <a:defRPr/>
            </a:pPr>
            <a:r>
              <a:rPr lang="en-US" sz="1800" dirty="0">
                <a:cs typeface="Times New Roman" pitchFamily="18" charset="0"/>
                <a:sym typeface="Wingdings" pitchFamily="2" charset="2"/>
              </a:rPr>
              <a:t>Spent a total of 179,754 hours performing ALO duties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115300" y="6553200"/>
            <a:ext cx="647700" cy="2857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Slide Number Placeholder 10"/>
          <p:cNvSpPr txBox="1">
            <a:spLocks/>
          </p:cNvSpPr>
          <p:nvPr/>
        </p:nvSpPr>
        <p:spPr>
          <a:xfrm>
            <a:off x="7334250" y="6524625"/>
            <a:ext cx="1452563" cy="3333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fld id="{FA28094F-B4D4-4D61-A0CB-F323A54165F3}" type="slidenum">
              <a:rPr lang="en-US" smtClean="0"/>
              <a:pPr/>
              <a:t>3</a:t>
            </a:fld>
            <a:r>
              <a:rPr lang="en-US" smtClean="0"/>
              <a:t>/7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Contacting your ALO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99"/>
              </a:buClr>
              <a:defRPr/>
            </a:pPr>
            <a:r>
              <a:rPr lang="en-US" sz="1800" dirty="0" smtClean="0">
                <a:cs typeface="Times New Roman" pitchFamily="18" charset="0"/>
                <a:sym typeface="Wingdings" pitchFamily="2" charset="2"/>
              </a:rPr>
              <a:t>Find Your ALO on AcademyAdmissions.com</a:t>
            </a:r>
          </a:p>
          <a:p>
            <a:pPr>
              <a:buClr>
                <a:srgbClr val="000099"/>
              </a:buClr>
              <a:defRPr/>
            </a:pPr>
            <a:r>
              <a:rPr lang="en-US" sz="1800" dirty="0" smtClean="0">
                <a:cs typeface="Times New Roman" pitchFamily="18" charset="0"/>
                <a:sym typeface="Wingdings" pitchFamily="2" charset="2"/>
              </a:rPr>
              <a:t>Also Listed on your Portal after you start the application</a:t>
            </a:r>
          </a:p>
          <a:p>
            <a:pPr>
              <a:buClr>
                <a:srgbClr val="000099"/>
              </a:buClr>
              <a:defRPr/>
            </a:pPr>
            <a:r>
              <a:rPr lang="en-US" sz="1800" dirty="0" smtClean="0">
                <a:cs typeface="Times New Roman" pitchFamily="18" charset="0"/>
                <a:sym typeface="Wingdings" pitchFamily="2" charset="2"/>
              </a:rPr>
              <a:t>Email is usually preferred for first contact</a:t>
            </a:r>
          </a:p>
          <a:p>
            <a:pPr>
              <a:buClr>
                <a:srgbClr val="000099"/>
              </a:buClr>
              <a:defRPr/>
            </a:pPr>
            <a:r>
              <a:rPr lang="en-US" sz="1800" dirty="0" smtClean="0">
                <a:cs typeface="Times New Roman" pitchFamily="18" charset="0"/>
                <a:sym typeface="Wingdings" pitchFamily="2" charset="2"/>
              </a:rPr>
              <a:t>Prepare for Skype or other remote interview. Discuss your options with your ALO</a:t>
            </a:r>
            <a:endParaRPr lang="en-US" sz="1800" dirty="0">
              <a:cs typeface="Times New Roman" pitchFamily="18" charset="0"/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115300" y="6553200"/>
            <a:ext cx="647700" cy="2857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Slide Number Placeholder 10"/>
          <p:cNvSpPr txBox="1">
            <a:spLocks/>
          </p:cNvSpPr>
          <p:nvPr/>
        </p:nvSpPr>
        <p:spPr>
          <a:xfrm>
            <a:off x="7334250" y="6524625"/>
            <a:ext cx="1452563" cy="3333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fld id="{FA28094F-B4D4-4D61-A0CB-F323A54165F3}" type="slidenum">
              <a:rPr lang="en-US" smtClean="0"/>
              <a:pPr/>
              <a:t>4</a:t>
            </a:fld>
            <a:r>
              <a:rPr lang="en-US" smtClean="0"/>
              <a:t>/7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3352800"/>
            <a:ext cx="74009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Admission Measures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691438" y="6477000"/>
            <a:ext cx="1452562" cy="333375"/>
          </a:xfrm>
          <a:prstGeom prst="rect">
            <a:avLst/>
          </a:prstGeom>
        </p:spPr>
        <p:txBody>
          <a:bodyPr/>
          <a:lstStyle/>
          <a:p>
            <a:fld id="{FA28094F-B4D4-4D61-A0CB-F323A54165F3}" type="slidenum">
              <a:rPr lang="en-US" smtClean="0"/>
              <a:pPr/>
              <a:t>5</a:t>
            </a:fld>
            <a:r>
              <a:rPr lang="en-US" dirty="0" smtClean="0"/>
              <a:t>/7</a:t>
            </a:r>
            <a:endParaRPr lang="en-US" dirty="0"/>
          </a:p>
        </p:txBody>
      </p:sp>
      <p:sp>
        <p:nvSpPr>
          <p:cNvPr id="229382" name="AutoShape 6"/>
          <p:cNvSpPr>
            <a:spLocks noChangeArrowheads="1"/>
          </p:cNvSpPr>
          <p:nvPr/>
        </p:nvSpPr>
        <p:spPr bwMode="auto">
          <a:xfrm>
            <a:off x="2500313" y="2182813"/>
            <a:ext cx="601662" cy="3365500"/>
          </a:xfrm>
          <a:prstGeom prst="rightArrow">
            <a:avLst>
              <a:gd name="adj1" fmla="val 75000"/>
              <a:gd name="adj2" fmla="val 50042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3160713" y="3544888"/>
            <a:ext cx="136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C2D83"/>
                </a:solidFill>
              </a:rPr>
              <a:t>Weighted</a:t>
            </a:r>
          </a:p>
          <a:p>
            <a:r>
              <a:rPr lang="en-US" sz="1800" b="1" dirty="0">
                <a:solidFill>
                  <a:srgbClr val="0C2D83"/>
                </a:solidFill>
              </a:rPr>
              <a:t>Composite</a:t>
            </a:r>
          </a:p>
        </p:txBody>
      </p:sp>
      <p:sp>
        <p:nvSpPr>
          <p:cNvPr id="229387" name="Rectangle 11"/>
          <p:cNvSpPr>
            <a:spLocks noChangeArrowheads="1"/>
          </p:cNvSpPr>
          <p:nvPr/>
        </p:nvSpPr>
        <p:spPr bwMode="auto">
          <a:xfrm>
            <a:off x="4465638" y="3544888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 b="1">
                <a:solidFill>
                  <a:srgbClr val="0C2D83"/>
                </a:solidFill>
                <a:latin typeface="Comic Sans MS" pitchFamily="66" charset="0"/>
              </a:rPr>
              <a:t>+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713538" y="1709738"/>
            <a:ext cx="2430462" cy="4313237"/>
            <a:chOff x="4229" y="1312"/>
            <a:chExt cx="1531" cy="2717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4229" y="1312"/>
              <a:ext cx="1531" cy="1258"/>
              <a:chOff x="4229" y="1373"/>
              <a:chExt cx="1531" cy="1258"/>
            </a:xfrm>
          </p:grpSpPr>
          <p:graphicFrame>
            <p:nvGraphicFramePr>
              <p:cNvPr id="229381" name="Object 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229" y="1373"/>
              <a:ext cx="1531" cy="1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2045" name="Clip" r:id="rId4" imgW="2074680" imgH="2054160" progId="">
                      <p:embed/>
                    </p:oleObj>
                  </mc:Choice>
                  <mc:Fallback>
                    <p:oleObj name="Clip" r:id="rId4" imgW="2074680" imgH="2054160" progId="">
                      <p:embed/>
                      <p:pic>
                        <p:nvPicPr>
                          <p:cNvPr id="0" name="Picture 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9" y="1373"/>
                            <a:ext cx="1531" cy="12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9393" name="Rectangle 17"/>
              <p:cNvSpPr>
                <a:spLocks noChangeArrowheads="1"/>
              </p:cNvSpPr>
              <p:nvPr/>
            </p:nvSpPr>
            <p:spPr bwMode="auto">
              <a:xfrm>
                <a:off x="4618" y="1654"/>
                <a:ext cx="860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C2D83"/>
                    </a:solidFill>
                  </a:rPr>
                  <a:t>Final</a:t>
                </a:r>
              </a:p>
              <a:p>
                <a:pPr algn="l"/>
                <a:r>
                  <a:rPr lang="en-US" sz="1800" b="1">
                    <a:solidFill>
                      <a:srgbClr val="0C2D83"/>
                    </a:solidFill>
                  </a:rPr>
                  <a:t>Selection</a:t>
                </a:r>
              </a:p>
              <a:p>
                <a:pPr algn="l"/>
                <a:r>
                  <a:rPr lang="en-US" sz="1800" b="1">
                    <a:solidFill>
                      <a:srgbClr val="0C2D83"/>
                    </a:solidFill>
                  </a:rPr>
                  <a:t>Composite</a:t>
                </a:r>
              </a:p>
            </p:txBody>
          </p: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4624" y="3130"/>
              <a:ext cx="740" cy="899"/>
              <a:chOff x="4602" y="3130"/>
              <a:chExt cx="740" cy="899"/>
            </a:xfrm>
          </p:grpSpPr>
          <p:graphicFrame>
            <p:nvGraphicFramePr>
              <p:cNvPr id="229394" name="Object 18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660" y="3130"/>
              <a:ext cx="623" cy="5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2046" name="Clip" r:id="rId6" imgW="1019160" imgH="850680" progId="">
                      <p:embed/>
                    </p:oleObj>
                  </mc:Choice>
                  <mc:Fallback>
                    <p:oleObj name="Clip" r:id="rId6" imgW="1019160" imgH="850680" progId="">
                      <p:embed/>
                      <p:pic>
                        <p:nvPicPr>
                          <p:cNvPr id="0" name="Picture 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60" y="3130"/>
                            <a:ext cx="623" cy="5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9395" name="Rectangle 19"/>
              <p:cNvSpPr>
                <a:spLocks noChangeArrowheads="1"/>
              </p:cNvSpPr>
              <p:nvPr/>
            </p:nvSpPr>
            <p:spPr bwMode="auto">
              <a:xfrm>
                <a:off x="4602" y="3625"/>
                <a:ext cx="74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0C2D83"/>
                    </a:solidFill>
                  </a:rPr>
                  <a:t>Medical </a:t>
                </a:r>
              </a:p>
              <a:p>
                <a:r>
                  <a:rPr lang="en-US" sz="1800" b="1">
                    <a:solidFill>
                      <a:srgbClr val="0C2D83"/>
                    </a:solidFill>
                  </a:rPr>
                  <a:t>Category</a:t>
                </a:r>
              </a:p>
            </p:txBody>
          </p:sp>
        </p:grpSp>
        <p:sp>
          <p:nvSpPr>
            <p:cNvPr id="229396" name="AutoShape 20"/>
            <p:cNvSpPr>
              <a:spLocks noChangeArrowheads="1"/>
            </p:cNvSpPr>
            <p:nvPr/>
          </p:nvSpPr>
          <p:spPr bwMode="auto">
            <a:xfrm rot="16200000">
              <a:off x="4884" y="2761"/>
              <a:ext cx="219" cy="178"/>
            </a:xfrm>
            <a:prstGeom prst="rightArrow">
              <a:avLst>
                <a:gd name="adj1" fmla="val 50000"/>
                <a:gd name="adj2" fmla="val 61568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eaVert" wrap="none" anchor="ctr"/>
            <a:lstStyle/>
            <a:p>
              <a:endPara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60350" y="1581150"/>
            <a:ext cx="2508250" cy="4572000"/>
            <a:chOff x="164" y="999"/>
            <a:chExt cx="1580" cy="2880"/>
          </a:xfrm>
        </p:grpSpPr>
        <p:pic>
          <p:nvPicPr>
            <p:cNvPr id="229401" name="Picture 25" descr="MCj0382578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7" y="1303"/>
              <a:ext cx="1014" cy="101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29403" name="Picture 27" descr="MCj0363014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3" y="2381"/>
              <a:ext cx="722" cy="8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29383" name="Rectangle 7"/>
            <p:cNvSpPr>
              <a:spLocks noChangeArrowheads="1"/>
            </p:cNvSpPr>
            <p:nvPr/>
          </p:nvSpPr>
          <p:spPr bwMode="auto">
            <a:xfrm>
              <a:off x="164" y="999"/>
              <a:ext cx="1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C2D83"/>
                  </a:solidFill>
                </a:rPr>
                <a:t>Academic Composite</a:t>
              </a:r>
            </a:p>
          </p:txBody>
        </p:sp>
        <p:sp>
          <p:nvSpPr>
            <p:cNvPr id="229384" name="Rectangle 8"/>
            <p:cNvSpPr>
              <a:spLocks noChangeArrowheads="1"/>
            </p:cNvSpPr>
            <p:nvPr/>
          </p:nvSpPr>
          <p:spPr bwMode="auto">
            <a:xfrm>
              <a:off x="364" y="3218"/>
              <a:ext cx="11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C2D83"/>
                  </a:solidFill>
                </a:rPr>
                <a:t>Extracurricular </a:t>
              </a:r>
            </a:p>
            <a:p>
              <a:r>
                <a:rPr lang="en-US" sz="1800" b="1">
                  <a:solidFill>
                    <a:srgbClr val="0C2D83"/>
                  </a:solidFill>
                </a:rPr>
                <a:t>Composite</a:t>
              </a:r>
            </a:p>
          </p:txBody>
        </p:sp>
        <p:sp>
          <p:nvSpPr>
            <p:cNvPr id="229385" name="Rectangle 9"/>
            <p:cNvSpPr>
              <a:spLocks noChangeArrowheads="1"/>
            </p:cNvSpPr>
            <p:nvPr/>
          </p:nvSpPr>
          <p:spPr bwMode="auto">
            <a:xfrm>
              <a:off x="704" y="3591"/>
              <a:ext cx="5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rgbClr val="0C2D83"/>
                  </a:solidFill>
                </a:rPr>
                <a:t>20%</a:t>
              </a:r>
            </a:p>
          </p:txBody>
        </p:sp>
        <p:sp>
          <p:nvSpPr>
            <p:cNvPr id="229397" name="Text Box 21"/>
            <p:cNvSpPr txBox="1">
              <a:spLocks noChangeArrowheads="1"/>
            </p:cNvSpPr>
            <p:nvPr/>
          </p:nvSpPr>
          <p:spPr bwMode="auto">
            <a:xfrm>
              <a:off x="1040" y="1406"/>
              <a:ext cx="5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rgbClr val="0C2D83"/>
                  </a:solidFill>
                </a:rPr>
                <a:t>60%</a:t>
              </a: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4668838" y="1462088"/>
            <a:ext cx="2406650" cy="4808537"/>
            <a:chOff x="2720" y="921"/>
            <a:chExt cx="1516" cy="3029"/>
          </a:xfrm>
        </p:grpSpPr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2720" y="3232"/>
              <a:ext cx="1516" cy="718"/>
              <a:chOff x="2768" y="3085"/>
              <a:chExt cx="1516" cy="718"/>
            </a:xfrm>
          </p:grpSpPr>
          <p:graphicFrame>
            <p:nvGraphicFramePr>
              <p:cNvPr id="229391" name="Object 1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316" y="3085"/>
              <a:ext cx="420" cy="4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2047" name="Clip" r:id="rId10" imgW="1000080" imgH="941040" progId="">
                      <p:embed/>
                    </p:oleObj>
                  </mc:Choice>
                  <mc:Fallback>
                    <p:oleObj name="Clip" r:id="rId10" imgW="1000080" imgH="941040" progId="">
                      <p:embed/>
                      <p:pic>
                        <p:nvPicPr>
                          <p:cNvPr id="0" name="Picture 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6" y="3085"/>
                            <a:ext cx="420" cy="4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9392" name="Rectangle 16"/>
              <p:cNvSpPr>
                <a:spLocks noChangeArrowheads="1"/>
              </p:cNvSpPr>
              <p:nvPr/>
            </p:nvSpPr>
            <p:spPr bwMode="auto">
              <a:xfrm>
                <a:off x="2768" y="3399"/>
                <a:ext cx="15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 dirty="0">
                    <a:solidFill>
                      <a:srgbClr val="0C2D83"/>
                    </a:solidFill>
                  </a:rPr>
                  <a:t>Liaison Officer and </a:t>
                </a:r>
              </a:p>
              <a:p>
                <a:r>
                  <a:rPr lang="en-US" sz="1800" b="1" dirty="0">
                    <a:solidFill>
                      <a:srgbClr val="0C2D83"/>
                    </a:solidFill>
                  </a:rPr>
                  <a:t>Teacher Evaluations</a:t>
                </a:r>
              </a:p>
            </p:txBody>
          </p:sp>
        </p:grpSp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2725" y="921"/>
              <a:ext cx="1112" cy="762"/>
              <a:chOff x="2646" y="957"/>
              <a:chExt cx="1112" cy="762"/>
            </a:xfrm>
          </p:grpSpPr>
          <p:sp>
            <p:nvSpPr>
              <p:cNvPr id="229389" name="AutoShape 13"/>
              <p:cNvSpPr>
                <a:spLocks noChangeArrowheads="1"/>
              </p:cNvSpPr>
              <p:nvPr/>
            </p:nvSpPr>
            <p:spPr bwMode="auto">
              <a:xfrm rot="16200000" flipH="1">
                <a:off x="3274" y="1544"/>
                <a:ext cx="173" cy="178"/>
              </a:xfrm>
              <a:prstGeom prst="rightArrow">
                <a:avLst>
                  <a:gd name="adj1" fmla="val 50000"/>
                  <a:gd name="adj2" fmla="val 50042"/>
                </a:avLst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vert="eaVert" wrap="none" anchor="ctr"/>
              <a:lstStyle/>
              <a:p>
                <a:endPara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endParaRPr>
              </a:p>
            </p:txBody>
          </p:sp>
          <p:grpSp>
            <p:nvGrpSpPr>
              <p:cNvPr id="9" name="Group 41"/>
              <p:cNvGrpSpPr>
                <a:grpSpLocks/>
              </p:cNvGrpSpPr>
              <p:nvPr/>
            </p:nvGrpSpPr>
            <p:grpSpPr bwMode="auto">
              <a:xfrm>
                <a:off x="2646" y="957"/>
                <a:ext cx="1112" cy="634"/>
                <a:chOff x="2646" y="957"/>
                <a:chExt cx="1112" cy="634"/>
              </a:xfrm>
            </p:grpSpPr>
            <p:sp>
              <p:nvSpPr>
                <p:cNvPr id="229388" name="Rectangle 12"/>
                <p:cNvSpPr>
                  <a:spLocks noChangeArrowheads="1"/>
                </p:cNvSpPr>
                <p:nvPr/>
              </p:nvSpPr>
              <p:spPr bwMode="auto">
                <a:xfrm>
                  <a:off x="3111" y="1135"/>
                  <a:ext cx="41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800" b="1">
                      <a:solidFill>
                        <a:srgbClr val="0C2D83"/>
                      </a:solidFill>
                    </a:rPr>
                    <a:t>CFA</a:t>
                  </a:r>
                </a:p>
              </p:txBody>
            </p:sp>
            <p:graphicFrame>
              <p:nvGraphicFramePr>
                <p:cNvPr id="229398" name="Object 22"/>
                <p:cNvGraphicFramePr>
                  <a:graphicFrameLocks noChangeAspect="1"/>
                </p:cNvGraphicFramePr>
                <p:nvPr/>
              </p:nvGraphicFramePr>
              <p:xfrm>
                <a:off x="3530" y="957"/>
                <a:ext cx="228" cy="63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82048" name="Clip" r:id="rId12" imgW="1014480" imgH="2906280" progId="">
                        <p:embed/>
                      </p:oleObj>
                    </mc:Choice>
                    <mc:Fallback>
                      <p:oleObj name="Clip" r:id="rId12" imgW="1014480" imgH="2906280" progId="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30" y="957"/>
                              <a:ext cx="228" cy="63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29399" name="Object 23"/>
                <p:cNvGraphicFramePr>
                  <a:graphicFrameLocks noChangeAspect="1"/>
                </p:cNvGraphicFramePr>
                <p:nvPr/>
              </p:nvGraphicFramePr>
              <p:xfrm>
                <a:off x="2646" y="1229"/>
                <a:ext cx="559" cy="35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82049" name="Clip" r:id="rId14" imgW="1068840" imgH="693720" progId="">
                        <p:embed/>
                      </p:oleObj>
                    </mc:Choice>
                    <mc:Fallback>
                      <p:oleObj name="Clip" r:id="rId14" imgW="1068840" imgH="693720" progId="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46" y="1229"/>
                              <a:ext cx="559" cy="35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2866" y="1817"/>
              <a:ext cx="1223" cy="928"/>
              <a:chOff x="2883" y="1939"/>
              <a:chExt cx="1223" cy="928"/>
            </a:xfrm>
          </p:grpSpPr>
          <p:sp>
            <p:nvSpPr>
              <p:cNvPr id="229390" name="Rectangle 14"/>
              <p:cNvSpPr>
                <a:spLocks noChangeArrowheads="1"/>
              </p:cNvSpPr>
              <p:nvPr/>
            </p:nvSpPr>
            <p:spPr bwMode="auto">
              <a:xfrm>
                <a:off x="2883" y="2406"/>
                <a:ext cx="1223" cy="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0C2D83"/>
                    </a:solidFill>
                  </a:rPr>
                  <a:t>Selection Panel</a:t>
                </a:r>
                <a:r>
                  <a:rPr lang="en-US" sz="180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 </a:t>
                </a:r>
              </a:p>
              <a:p>
                <a:r>
                  <a:rPr lang="en-US" sz="2400" b="1">
                    <a:solidFill>
                      <a:srgbClr val="0C2D83"/>
                    </a:solidFill>
                  </a:rPr>
                  <a:t>20%</a:t>
                </a:r>
              </a:p>
            </p:txBody>
          </p:sp>
          <p:pic>
            <p:nvPicPr>
              <p:cNvPr id="229411" name="Picture 35" descr="MCBD20207_0000[1]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037" y="1939"/>
                <a:ext cx="915" cy="502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229419" name="AutoShape 43"/>
            <p:cNvSpPr>
              <a:spLocks noChangeArrowheads="1"/>
            </p:cNvSpPr>
            <p:nvPr/>
          </p:nvSpPr>
          <p:spPr bwMode="auto">
            <a:xfrm rot="16200000">
              <a:off x="3367" y="2900"/>
              <a:ext cx="219" cy="178"/>
            </a:xfrm>
            <a:prstGeom prst="rightArrow">
              <a:avLst>
                <a:gd name="adj1" fmla="val 50000"/>
                <a:gd name="adj2" fmla="val 61568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eaVert" wrap="none" anchor="ctr"/>
            <a:lstStyle/>
            <a:p>
              <a:endPara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6" name="Oval 35"/>
          <p:cNvSpPr/>
          <p:nvPr/>
        </p:nvSpPr>
        <p:spPr bwMode="auto">
          <a:xfrm>
            <a:off x="4572000" y="5257800"/>
            <a:ext cx="2590800" cy="1143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33350"/>
            <a:ext cx="5149850" cy="1143000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Interview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4" y="1371600"/>
            <a:ext cx="8531226" cy="4940300"/>
          </a:xfrm>
        </p:spPr>
        <p:txBody>
          <a:bodyPr/>
          <a:lstStyle/>
          <a:p>
            <a:pPr marL="457200" indent="-457200"/>
            <a:r>
              <a:rPr lang="en-US" sz="2000" dirty="0" smtClean="0"/>
              <a:t>It is a college AND a job interview – Plan accordingly</a:t>
            </a:r>
          </a:p>
          <a:p>
            <a:pPr marL="457200" indent="-457200"/>
            <a:r>
              <a:rPr lang="en-US" sz="2000" dirty="0" smtClean="0"/>
              <a:t>It should </a:t>
            </a:r>
            <a:r>
              <a:rPr lang="en-US" sz="2000" u="sng" dirty="0" smtClean="0"/>
              <a:t>not</a:t>
            </a:r>
            <a:r>
              <a:rPr lang="en-US" sz="2000" dirty="0" smtClean="0"/>
              <a:t> be the first time </a:t>
            </a:r>
            <a:br>
              <a:rPr lang="en-US" sz="2000" dirty="0" smtClean="0"/>
            </a:br>
            <a:r>
              <a:rPr lang="en-US" sz="2000" dirty="0" smtClean="0"/>
              <a:t>you communicate with your ALO</a:t>
            </a:r>
          </a:p>
          <a:p>
            <a:pPr marL="457200" indent="-457200"/>
            <a:r>
              <a:rPr lang="en-US" sz="2000" dirty="0" smtClean="0"/>
              <a:t>Evaluation is in 3 Primary Areas:</a:t>
            </a:r>
          </a:p>
          <a:p>
            <a:pPr marL="860425" lvl="1" indent="-457200">
              <a:buFont typeface="+mj-lt"/>
              <a:buAutoNum type="arabicPeriod"/>
            </a:pPr>
            <a:r>
              <a:rPr lang="en-US" sz="1200" dirty="0" smtClean="0"/>
              <a:t>Leadership &amp; character</a:t>
            </a:r>
          </a:p>
          <a:p>
            <a:pPr marL="860425" lvl="1" indent="-457200">
              <a:buFont typeface="+mj-lt"/>
              <a:buAutoNum type="arabicPeriod"/>
            </a:pPr>
            <a:r>
              <a:rPr lang="en-US" sz="1200" dirty="0" smtClean="0"/>
              <a:t>Motivation to the Air Force</a:t>
            </a:r>
          </a:p>
          <a:p>
            <a:pPr marL="860425" lvl="1" indent="-457200">
              <a:buFont typeface="+mj-lt"/>
              <a:buAutoNum type="arabicPeriod"/>
            </a:pPr>
            <a:r>
              <a:rPr lang="en-US" sz="1200" dirty="0" smtClean="0"/>
              <a:t>Fitness</a:t>
            </a:r>
          </a:p>
          <a:p>
            <a:pPr marL="457200" indent="-457200"/>
            <a:r>
              <a:rPr lang="en-US" sz="2000" dirty="0" smtClean="0"/>
              <a:t>Focus is on your personal </a:t>
            </a:r>
            <a:br>
              <a:rPr lang="en-US" sz="2000" dirty="0" smtClean="0"/>
            </a:br>
            <a:r>
              <a:rPr lang="en-US" sz="2000" dirty="0" smtClean="0"/>
              <a:t>characteristics and attributes </a:t>
            </a:r>
          </a:p>
          <a:p>
            <a:pPr marL="457200" indent="-457200"/>
            <a:r>
              <a:rPr lang="en-US" sz="2000" dirty="0" smtClean="0"/>
              <a:t>Help the ALO record your story – Have a Leadership Resume</a:t>
            </a:r>
          </a:p>
          <a:p>
            <a:pPr marL="860425" lvl="1" indent="-457200"/>
            <a:r>
              <a:rPr lang="en-US" sz="1800" dirty="0" smtClean="0"/>
              <a:t>Don’t make the ALO have to play “20 questions”</a:t>
            </a:r>
          </a:p>
          <a:p>
            <a:pPr marL="860425" lvl="1" indent="-457200"/>
            <a:r>
              <a:rPr lang="en-US" sz="1800" dirty="0" smtClean="0"/>
              <a:t>Be prepared to talk about yourself</a:t>
            </a:r>
          </a:p>
          <a:p>
            <a:pPr marL="860425" lvl="1" indent="-457200"/>
            <a:r>
              <a:rPr lang="en-US" sz="1800" dirty="0"/>
              <a:t>Know your strengths and your areas to </a:t>
            </a:r>
            <a:r>
              <a:rPr lang="en-US" sz="1800" dirty="0" smtClean="0"/>
              <a:t>improve</a:t>
            </a:r>
          </a:p>
          <a:p>
            <a:pPr marL="457200" indent="-457200"/>
            <a:r>
              <a:rPr lang="en-US" sz="2000" dirty="0" smtClean="0"/>
              <a:t>If you interview early, keep your ALO updated on your activities throughout the school year.  </a:t>
            </a:r>
            <a:r>
              <a:rPr lang="en-US" sz="2000" dirty="0" err="1" smtClean="0"/>
              <a:t>He/She</a:t>
            </a:r>
            <a:r>
              <a:rPr lang="en-US" sz="2000" dirty="0" smtClean="0"/>
              <a:t> can update the evaluation and your rating.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91438" y="6524625"/>
            <a:ext cx="1452562" cy="333375"/>
          </a:xfrm>
          <a:prstGeom prst="rect">
            <a:avLst/>
          </a:prstGeom>
        </p:spPr>
        <p:txBody>
          <a:bodyPr/>
          <a:lstStyle/>
          <a:p>
            <a:fld id="{FA28094F-B4D4-4D61-A0CB-F323A54165F3}" type="slidenum">
              <a:rPr lang="en-US" smtClean="0"/>
              <a:pPr/>
              <a:t>6</a:t>
            </a:fld>
            <a:r>
              <a:rPr lang="en-US" smtClean="0"/>
              <a:t>/7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752600"/>
            <a:ext cx="3414712" cy="241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33350"/>
            <a:ext cx="5149850" cy="1143000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Interview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4" y="1536700"/>
            <a:ext cx="8378826" cy="4940300"/>
          </a:xfrm>
        </p:spPr>
        <p:txBody>
          <a:bodyPr/>
          <a:lstStyle/>
          <a:p>
            <a:pPr lvl="1"/>
            <a:r>
              <a:rPr lang="en-US" dirty="0" smtClean="0"/>
              <a:t>Check email/spam and vmail</a:t>
            </a:r>
          </a:p>
          <a:p>
            <a:pPr lvl="2"/>
            <a:r>
              <a:rPr lang="en-US" dirty="0" smtClean="0"/>
              <a:t>This is how USAFA and your ALO </a:t>
            </a:r>
            <a:br>
              <a:rPr lang="en-US" dirty="0" smtClean="0"/>
            </a:br>
            <a:r>
              <a:rPr lang="en-US" dirty="0" smtClean="0"/>
              <a:t>will communicate with you</a:t>
            </a:r>
          </a:p>
          <a:p>
            <a:pPr lvl="1"/>
            <a:r>
              <a:rPr lang="en-US" dirty="0" smtClean="0"/>
              <a:t>Use pen/paper</a:t>
            </a:r>
            <a:endParaRPr lang="en-US" dirty="0" smtClean="0"/>
          </a:p>
          <a:p>
            <a:pPr lvl="2"/>
            <a:r>
              <a:rPr lang="en-US" dirty="0" smtClean="0"/>
              <a:t>Take notes on what to do next, </a:t>
            </a:r>
            <a:br>
              <a:rPr lang="en-US" dirty="0" smtClean="0"/>
            </a:br>
            <a:r>
              <a:rPr lang="en-US" dirty="0" smtClean="0"/>
              <a:t>improvement areas, etc.</a:t>
            </a:r>
            <a:endParaRPr lang="en-US" dirty="0"/>
          </a:p>
          <a:p>
            <a:pPr lvl="1"/>
            <a:r>
              <a:rPr lang="en-US" dirty="0" smtClean="0"/>
              <a:t>Leadership </a:t>
            </a:r>
            <a:r>
              <a:rPr lang="en-US" dirty="0"/>
              <a:t>Resume</a:t>
            </a:r>
          </a:p>
          <a:p>
            <a:pPr lvl="2"/>
            <a:r>
              <a:rPr lang="en-US" dirty="0" smtClean="0"/>
              <a:t>Leadership positions, projects, situations, </a:t>
            </a:r>
            <a:r>
              <a:rPr lang="en-US" dirty="0" smtClean="0"/>
              <a:t>responsibilities</a:t>
            </a:r>
          </a:p>
          <a:p>
            <a:pPr lvl="2"/>
            <a:r>
              <a:rPr lang="en-US" dirty="0" smtClean="0"/>
              <a:t>Send a copy to your ALO</a:t>
            </a:r>
            <a:endParaRPr lang="en-US" dirty="0" smtClean="0"/>
          </a:p>
          <a:p>
            <a:pPr lvl="1"/>
            <a:r>
              <a:rPr lang="en-US" dirty="0" smtClean="0"/>
              <a:t>Parents</a:t>
            </a:r>
            <a:r>
              <a:rPr lang="en-US" dirty="0"/>
              <a:t>: </a:t>
            </a:r>
            <a:r>
              <a:rPr lang="en-US" dirty="0" smtClean="0"/>
              <a:t>Consider practicing </a:t>
            </a:r>
            <a:r>
              <a:rPr lang="en-US" dirty="0" smtClean="0"/>
              <a:t>interviewing with role </a:t>
            </a:r>
            <a:r>
              <a:rPr lang="en-US" dirty="0"/>
              <a:t>playing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91438" y="6524625"/>
            <a:ext cx="1452562" cy="333375"/>
          </a:xfrm>
          <a:prstGeom prst="rect">
            <a:avLst/>
          </a:prstGeom>
        </p:spPr>
        <p:txBody>
          <a:bodyPr/>
          <a:lstStyle/>
          <a:p>
            <a:fld id="{FA28094F-B4D4-4D61-A0CB-F323A54165F3}" type="slidenum">
              <a:rPr lang="en-US" smtClean="0"/>
              <a:pPr/>
              <a:t>7</a:t>
            </a:fld>
            <a:r>
              <a:rPr lang="en-US" smtClean="0"/>
              <a:t>/7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505200"/>
            <a:ext cx="3487737" cy="2901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536700"/>
            <a:ext cx="332384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8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3350"/>
            <a:ext cx="6750050" cy="1143000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for your Remote Interview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4" y="1536700"/>
            <a:ext cx="5178426" cy="4940300"/>
          </a:xfrm>
        </p:spPr>
        <p:txBody>
          <a:bodyPr/>
          <a:lstStyle/>
          <a:p>
            <a:pPr lvl="1"/>
            <a:r>
              <a:rPr lang="en-US" dirty="0" smtClean="0"/>
              <a:t>Minimize Distractions – phone noise, interruptions, obstacles in foreground or background, sunlight in background</a:t>
            </a:r>
          </a:p>
          <a:p>
            <a:pPr lvl="1"/>
            <a:r>
              <a:rPr lang="en-US" dirty="0" smtClean="0"/>
              <a:t>Be aware of your background</a:t>
            </a:r>
          </a:p>
          <a:p>
            <a:pPr lvl="1"/>
            <a:r>
              <a:rPr lang="en-US" dirty="0" smtClean="0"/>
              <a:t>The interview should be in a quiet area that provides reasonable privacy for you</a:t>
            </a:r>
          </a:p>
          <a:p>
            <a:pPr lvl="1"/>
            <a:r>
              <a:rPr lang="en-US" dirty="0" smtClean="0"/>
              <a:t>You should wear suitable attire</a:t>
            </a:r>
          </a:p>
          <a:p>
            <a:pPr lvl="1"/>
            <a:r>
              <a:rPr lang="en-US" dirty="0" smtClean="0"/>
              <a:t>Use good eye contact</a:t>
            </a:r>
          </a:p>
          <a:p>
            <a:pPr lvl="1"/>
            <a:r>
              <a:rPr lang="en-US" dirty="0" smtClean="0"/>
              <a:t>Coffee shops are Probably not a good location</a:t>
            </a:r>
          </a:p>
          <a:p>
            <a:pPr lvl="1"/>
            <a:r>
              <a:rPr lang="en-US" dirty="0" smtClean="0"/>
              <a:t>Test your system with another person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91438" y="6524625"/>
            <a:ext cx="1452562" cy="333375"/>
          </a:xfrm>
          <a:prstGeom prst="rect">
            <a:avLst/>
          </a:prstGeom>
        </p:spPr>
        <p:txBody>
          <a:bodyPr/>
          <a:lstStyle/>
          <a:p>
            <a:fld id="{FA28094F-B4D4-4D61-A0CB-F323A54165F3}" type="slidenum">
              <a:rPr lang="en-US" smtClean="0"/>
              <a:pPr/>
              <a:t>8</a:t>
            </a:fld>
            <a:r>
              <a:rPr lang="en-US" smtClean="0"/>
              <a:t>/7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4458735"/>
            <a:ext cx="1214437" cy="1815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311" y="3940261"/>
            <a:ext cx="1385545" cy="1426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456" y="1798484"/>
            <a:ext cx="3352800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33350"/>
            <a:ext cx="6597650" cy="1143000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10+ Ways to Maximize Your Chances for an Offer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8531226" cy="43434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Hope Is </a:t>
            </a:r>
            <a:r>
              <a:rPr lang="en-US" sz="1800" u="sng" dirty="0" smtClean="0"/>
              <a:t>Not</a:t>
            </a:r>
            <a:r>
              <a:rPr lang="en-US" sz="1800" dirty="0" smtClean="0"/>
              <a:t> A Strategy!</a:t>
            </a:r>
            <a:br>
              <a:rPr lang="en-US" sz="1800" dirty="0" smtClean="0"/>
            </a:br>
            <a:r>
              <a:rPr lang="en-US" sz="1800" dirty="0" smtClean="0"/>
              <a:t>Have Realistic Expectations &amp; Plan 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u="sng" dirty="0" smtClean="0"/>
              <a:t>Read</a:t>
            </a:r>
            <a:r>
              <a:rPr lang="en-US" sz="1800" dirty="0" smtClean="0"/>
              <a:t> The Candidate Instructions and</a:t>
            </a:r>
            <a:br>
              <a:rPr lang="en-US" sz="1800" dirty="0" smtClean="0"/>
            </a:br>
            <a:r>
              <a:rPr lang="en-US" sz="1800" dirty="0" smtClean="0"/>
              <a:t>Admissions website – Most answers are there!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Start </a:t>
            </a:r>
            <a:r>
              <a:rPr lang="en-US" sz="1800" u="sng" dirty="0" smtClean="0"/>
              <a:t>Now</a:t>
            </a:r>
            <a:r>
              <a:rPr lang="en-US" sz="1800" dirty="0" smtClean="0"/>
              <a:t> – Sense Of Urgency – </a:t>
            </a:r>
            <a:br>
              <a:rPr lang="en-US" sz="1800" dirty="0" smtClean="0"/>
            </a:br>
            <a:r>
              <a:rPr lang="en-US" sz="1800" dirty="0" smtClean="0"/>
              <a:t>Be Proactive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Apply Early To ALL Nominating Sources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Keep Testing Until You Are Competitive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Practice The CFA  Early and Often – Time It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The Writing Sample Is An Opportunity to </a:t>
            </a:r>
            <a:r>
              <a:rPr lang="en-US" sz="1800" dirty="0" err="1" smtClean="0"/>
              <a:t>Expresss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Teacher Evaluations Are Important -  </a:t>
            </a:r>
            <a:r>
              <a:rPr lang="en-US" sz="1800" u="sng" dirty="0" smtClean="0"/>
              <a:t>Make A Plan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Communicate With Your ALO &amp; Admissions Counselor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It’s a roller coaster ride – Stay flexible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To Compete – You must Complete</a:t>
            </a:r>
          </a:p>
          <a:p>
            <a:pPr marL="457200" indent="-457200">
              <a:buNone/>
            </a:pPr>
            <a:endParaRPr lang="en-US" sz="2000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91438" y="6524625"/>
            <a:ext cx="1452562" cy="333375"/>
          </a:xfrm>
          <a:prstGeom prst="rect">
            <a:avLst/>
          </a:prstGeom>
        </p:spPr>
        <p:txBody>
          <a:bodyPr/>
          <a:lstStyle/>
          <a:p>
            <a:fld id="{FA28094F-B4D4-4D61-A0CB-F323A54165F3}" type="slidenum">
              <a:rPr lang="en-US" smtClean="0"/>
              <a:pPr/>
              <a:t>9</a:t>
            </a:fld>
            <a:r>
              <a:rPr lang="en-US" smtClean="0"/>
              <a:t>/7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738" y="1615686"/>
            <a:ext cx="2652712" cy="1813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761915"/>
            <a:ext cx="2025650" cy="2548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4801</TotalTime>
  <Words>333</Words>
  <Application>Microsoft Office PowerPoint</Application>
  <PresentationFormat>On-screen Show (4:3)</PresentationFormat>
  <Paragraphs>102</Paragraphs>
  <Slides>10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Comic Sans MS</vt:lpstr>
      <vt:lpstr>Times</vt:lpstr>
      <vt:lpstr>Times New Roman</vt:lpstr>
      <vt:lpstr>Trebuchet MS</vt:lpstr>
      <vt:lpstr>Wingdings</vt:lpstr>
      <vt:lpstr>4_USAFA Standard</vt:lpstr>
      <vt:lpstr>Clip</vt:lpstr>
      <vt:lpstr>The ALO Interview Telling Your Story  </vt:lpstr>
      <vt:lpstr>The Role of Liaison Officers</vt:lpstr>
      <vt:lpstr>What do ALOs do each year?   </vt:lpstr>
      <vt:lpstr>Contacting your ALO </vt:lpstr>
      <vt:lpstr>Admission Measures</vt:lpstr>
      <vt:lpstr>The Interview</vt:lpstr>
      <vt:lpstr>The Interview</vt:lpstr>
      <vt:lpstr>Preparing for your Remote Interview</vt:lpstr>
      <vt:lpstr>10+ Ways to Maximize Your Chances for an Offer</vt:lpstr>
      <vt:lpstr>PowerPoint Presentation</vt:lpstr>
    </vt:vector>
  </TitlesOfParts>
  <Company>ccp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USAFA Update</dc:title>
  <dc:creator>Eric.Roehrkasse</dc:creator>
  <cp:lastModifiedBy>Staso, Steve</cp:lastModifiedBy>
  <cp:revision>267</cp:revision>
  <dcterms:created xsi:type="dcterms:W3CDTF">2003-07-18T20:01:35Z</dcterms:created>
  <dcterms:modified xsi:type="dcterms:W3CDTF">2017-07-06T07:30:57Z</dcterms:modified>
</cp:coreProperties>
</file>