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21" r:id="rId1"/>
  </p:sldMasterIdLst>
  <p:notesMasterIdLst>
    <p:notesMasterId r:id="rId8"/>
  </p:notesMasterIdLst>
  <p:sldIdLst>
    <p:sldId id="266" r:id="rId2"/>
    <p:sldId id="265" r:id="rId3"/>
    <p:sldId id="270" r:id="rId4"/>
    <p:sldId id="267" r:id="rId5"/>
    <p:sldId id="268" r:id="rId6"/>
    <p:sldId id="269" r:id="rId7"/>
  </p:sldIdLst>
  <p:sldSz cx="9144000" cy="6858000" type="screen4x3"/>
  <p:notesSz cx="6858000" cy="9144000"/>
  <p:defaultTextStyle>
    <a:defPPr>
      <a:defRPr lang="en-GB"/>
    </a:defPPr>
    <a:lvl1pPr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27" charset="0"/>
      <a:defRPr kern="1200">
        <a:solidFill>
          <a:schemeClr val="tx1"/>
        </a:solidFill>
        <a:latin typeface="Arial" pitchFamily="27" charset="0"/>
        <a:ea typeface="+mn-ea"/>
        <a:cs typeface="+mn-cs"/>
      </a:defRPr>
    </a:lvl1pPr>
    <a:lvl2pPr marL="742950" indent="-28575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27" charset="0"/>
      <a:defRPr kern="1200">
        <a:solidFill>
          <a:schemeClr val="tx1"/>
        </a:solidFill>
        <a:latin typeface="Arial" pitchFamily="27" charset="0"/>
        <a:ea typeface="+mn-ea"/>
        <a:cs typeface="+mn-cs"/>
      </a:defRPr>
    </a:lvl2pPr>
    <a:lvl3pPr marL="11430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27" charset="0"/>
      <a:defRPr kern="1200">
        <a:solidFill>
          <a:schemeClr val="tx1"/>
        </a:solidFill>
        <a:latin typeface="Arial" pitchFamily="27" charset="0"/>
        <a:ea typeface="+mn-ea"/>
        <a:cs typeface="+mn-cs"/>
      </a:defRPr>
    </a:lvl3pPr>
    <a:lvl4pPr marL="16002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27" charset="0"/>
      <a:defRPr kern="1200">
        <a:solidFill>
          <a:schemeClr val="tx1"/>
        </a:solidFill>
        <a:latin typeface="Arial" pitchFamily="27" charset="0"/>
        <a:ea typeface="+mn-ea"/>
        <a:cs typeface="+mn-cs"/>
      </a:defRPr>
    </a:lvl4pPr>
    <a:lvl5pPr marL="20574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27" charset="0"/>
      <a:defRPr kern="1200">
        <a:solidFill>
          <a:schemeClr val="tx1"/>
        </a:solidFill>
        <a:latin typeface="Arial" pitchFamily="27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27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27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27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27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822" y="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7613" cy="3770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sp>
      <p:sp>
        <p:nvSpPr>
          <p:cNvPr id="3074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77875" y="4776788"/>
            <a:ext cx="6216650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27" charset="0"/>
                <a:ea typeface="Arial Unicode MS" pitchFamily="27" charset="0"/>
                <a:cs typeface="Arial Unicode MS" pitchFamily="27" charset="0"/>
              </a:defRPr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398963" y="0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27" charset="0"/>
                <a:ea typeface="Arial Unicode MS" pitchFamily="27" charset="0"/>
                <a:cs typeface="Arial Unicode MS" pitchFamily="27" charset="0"/>
              </a:defRPr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27" charset="0"/>
                <a:ea typeface="Arial Unicode MS" pitchFamily="27" charset="0"/>
                <a:cs typeface="Arial Unicode MS" pitchFamily="27" charset="0"/>
              </a:defRPr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27" charset="0"/>
                <a:ea typeface="Arial Unicode MS" pitchFamily="27" charset="0"/>
                <a:cs typeface="Arial Unicode MS" pitchFamily="27" charset="0"/>
              </a:defRPr>
            </a:lvl1pPr>
          </a:lstStyle>
          <a:p>
            <a:fld id="{2FD5987A-4CEA-974D-9262-EB3D3D2277A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9849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27" charset="0"/>
      <a:defRPr sz="1200" kern="1200">
        <a:solidFill>
          <a:srgbClr val="000000"/>
        </a:solidFill>
        <a:latin typeface="Times New Roman" pitchFamily="27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27" charset="0"/>
      <a:defRPr sz="1200" kern="1200">
        <a:solidFill>
          <a:srgbClr val="000000"/>
        </a:solidFill>
        <a:latin typeface="Times New Roman" pitchFamily="27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27" charset="0"/>
      <a:defRPr sz="1200" kern="1200">
        <a:solidFill>
          <a:srgbClr val="000000"/>
        </a:solidFill>
        <a:latin typeface="Times New Roman" pitchFamily="27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27" charset="0"/>
      <a:defRPr sz="1200" kern="1200">
        <a:solidFill>
          <a:srgbClr val="000000"/>
        </a:solidFill>
        <a:latin typeface="Times New Roman" pitchFamily="27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27" charset="0"/>
      <a:defRPr sz="1200" kern="1200">
        <a:solidFill>
          <a:srgbClr val="000000"/>
        </a:solidFill>
        <a:latin typeface="Times New Roman" pitchFamily="27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5760" y="1463040"/>
            <a:ext cx="8412480" cy="4937760"/>
          </a:xfrm>
        </p:spPr>
        <p:txBody>
          <a:bodyPr/>
          <a:lstStyle>
            <a:lvl1pPr marL="285750" marR="0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688975" marR="0" indent="-2825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027113" marR="0" indent="-22383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tabLst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688975" marR="0" lvl="1" indent="-2825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1027113" marR="0" lvl="2" indent="-22383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1600200" marR="0" lvl="3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Fourth level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182880"/>
            <a:ext cx="7040880" cy="1097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4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551333" y="6521450"/>
            <a:ext cx="592667" cy="336550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D7580031-58D8-4E1D-BF97-18519902E6F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61140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 advTm="0">
        <p:cut/>
      </p:transition>
    </mc:Choice>
    <mc:Fallback>
      <p:transition advTm="0"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1/9</a:t>
            </a:r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6923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 advTm="0">
        <p:cut/>
      </p:transition>
    </mc:Choice>
    <mc:Fallback>
      <p:transition advTm="0">
        <p:cut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1/9</a:t>
            </a:r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5489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 advTm="0">
        <p:cut/>
      </p:transition>
    </mc:Choice>
    <mc:Fallback>
      <p:transition advTm="0">
        <p:cut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5760" y="1463040"/>
            <a:ext cx="8412480" cy="4937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182880"/>
            <a:ext cx="7040880" cy="1097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21348" name="Line 4"/>
          <p:cNvSpPr>
            <a:spLocks noChangeShapeType="1"/>
          </p:cNvSpPr>
          <p:nvPr/>
        </p:nvSpPr>
        <p:spPr bwMode="auto">
          <a:xfrm>
            <a:off x="382588" y="64516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defTabSz="914400" eaLnBrk="0">
              <a:lnSpc>
                <a:spcPct val="100000"/>
              </a:lnSpc>
              <a:buClrTx/>
              <a:buSzTx/>
              <a:buFontTx/>
              <a:buNone/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121349" name="Line 5"/>
          <p:cNvSpPr>
            <a:spLocks noChangeShapeType="1"/>
          </p:cNvSpPr>
          <p:nvPr/>
        </p:nvSpPr>
        <p:spPr bwMode="auto">
          <a:xfrm>
            <a:off x="384175" y="141605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defTabSz="914400" eaLnBrk="0">
              <a:lnSpc>
                <a:spcPct val="100000"/>
              </a:lnSpc>
              <a:buClrTx/>
              <a:buSzTx/>
              <a:buFontTx/>
              <a:buNone/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121351" name="Text Box 7"/>
          <p:cNvSpPr txBox="1">
            <a:spLocks noChangeArrowheads="1"/>
          </p:cNvSpPr>
          <p:nvPr/>
        </p:nvSpPr>
        <p:spPr bwMode="auto">
          <a:xfrm>
            <a:off x="1296988" y="6521455"/>
            <a:ext cx="65532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defTabSz="914400" eaLnBrk="0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en-US" sz="1400" b="1" i="1" dirty="0">
                <a:solidFill>
                  <a:srgbClr val="FFFFFF">
                    <a:lumMod val="65000"/>
                  </a:srgbClr>
                </a:solidFill>
                <a:latin typeface="Trebuchet MS" panose="020B0603020202020204" pitchFamily="34" charset="0"/>
              </a:rPr>
              <a:t>I n t e g r i t y  -  S e r v i c e  -  E x c e l l e n c e</a:t>
            </a:r>
          </a:p>
        </p:txBody>
      </p:sp>
      <p:sp>
        <p:nvSpPr>
          <p:cNvPr id="8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551333" y="6521450"/>
            <a:ext cx="592667" cy="336550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 defTabSz="914400" hangingPunct="1">
              <a:lnSpc>
                <a:spcPct val="100000"/>
              </a:lnSpc>
              <a:buClrTx/>
              <a:buSzTx/>
              <a:buFontTx/>
              <a:buNone/>
              <a:defRPr/>
            </a:pPr>
            <a:fld id="{D7580031-58D8-4E1D-BF97-18519902E6F9}" type="slidenum">
              <a:rPr lang="en-US" sz="1400" smtClean="0">
                <a:solidFill>
                  <a:srgbClr val="000000"/>
                </a:solidFill>
                <a:latin typeface="Arial" charset="0"/>
              </a:rPr>
              <a:pPr defTabSz="914400" hangingPunct="1">
                <a:lnSpc>
                  <a:spcPct val="100000"/>
                </a:lnSpc>
                <a:buClrTx/>
                <a:buSzTx/>
                <a:buFontTx/>
                <a:buNone/>
                <a:defRPr/>
              </a:pPr>
              <a:t>‹#›</a:t>
            </a:fld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2050" name="Picture 2" descr="C:\Users\Ashley.Murphy\Desktop\USAFA%20Logo%20v%203%20line%20CMYK.png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599" y="76200"/>
            <a:ext cx="1065031" cy="1213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4352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</p:sldLayoutIdLst>
  <mc:AlternateContent xmlns:mc="http://schemas.openxmlformats.org/markup-compatibility/2006">
    <mc:Choice xmlns:p14="http://schemas.microsoft.com/office/powerpoint/2010/main" Requires="p14">
      <p:transition p14:dur="100" advTm="0">
        <p:cut/>
      </p:transition>
    </mc:Choice>
    <mc:Fallback>
      <p:transition advTm="0">
        <p:cut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Trebuchet MS" panose="020B0603020202020204" pitchFamily="34" charset="0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9pPr>
    </p:titleStyle>
    <p:bodyStyle>
      <a:lvl1pPr marL="285750" indent="-285750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2400" b="1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1pPr>
      <a:lvl2pPr marL="688975" indent="-282575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2000" b="1">
          <a:solidFill>
            <a:schemeClr val="tx1"/>
          </a:solidFill>
          <a:latin typeface="Trebuchet MS" panose="020B0603020202020204" pitchFamily="34" charset="0"/>
        </a:defRPr>
      </a:lvl2pPr>
      <a:lvl3pPr marL="1027113" indent="-223838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1800" b="1">
          <a:solidFill>
            <a:schemeClr val="tx1"/>
          </a:solidFill>
          <a:latin typeface="Trebuchet MS" panose="020B0603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1600" b="1">
          <a:solidFill>
            <a:schemeClr val="tx1"/>
          </a:solidFill>
          <a:latin typeface="Trebuchet MS" panose="020B0603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Lunch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0100" y="1536700"/>
            <a:ext cx="8131175" cy="4711700"/>
          </a:xfrm>
        </p:spPr>
        <p:txBody>
          <a:bodyPr>
            <a:normAutofit/>
          </a:bodyPr>
          <a:lstStyle/>
          <a:p>
            <a:r>
              <a:rPr lang="en-US" sz="2200" dirty="0"/>
              <a:t>On Your Own</a:t>
            </a:r>
          </a:p>
          <a:p>
            <a:r>
              <a:rPr lang="en-US" sz="2200" dirty="0"/>
              <a:t>Base Exchange (BX) Food Court, BBQ</a:t>
            </a:r>
          </a:p>
          <a:p>
            <a:r>
              <a:rPr lang="en-US" sz="2200" dirty="0"/>
              <a:t>Patio Area</a:t>
            </a:r>
          </a:p>
          <a:p>
            <a:r>
              <a:rPr lang="en-US" sz="2200" dirty="0"/>
              <a:t>Back In Seats by 1:25 PM</a:t>
            </a:r>
          </a:p>
          <a:p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/>
              <a:t>1130 – 1230 	</a:t>
            </a:r>
          </a:p>
          <a:p>
            <a:pPr lvl="1"/>
            <a:r>
              <a:rPr lang="en-US" dirty="0" smtClean="0"/>
              <a:t>Group A</a:t>
            </a:r>
            <a:r>
              <a:rPr lang="en-US" dirty="0"/>
              <a:t> -</a:t>
            </a:r>
            <a:r>
              <a:rPr lang="en-US" dirty="0" smtClean="0"/>
              <a:t> Assessments/Networking/Assignments</a:t>
            </a:r>
            <a:br>
              <a:rPr lang="en-US" dirty="0" smtClean="0"/>
            </a:br>
            <a:r>
              <a:rPr lang="en-US" dirty="0" smtClean="0"/>
              <a:t>Group </a:t>
            </a:r>
            <a:r>
              <a:rPr lang="en-US" dirty="0"/>
              <a:t>B</a:t>
            </a:r>
            <a:r>
              <a:rPr lang="en-US" dirty="0" smtClean="0"/>
              <a:t> -  Lunch</a:t>
            </a:r>
            <a:br>
              <a:rPr lang="en-US" dirty="0" smtClean="0"/>
            </a:br>
            <a:r>
              <a:rPr lang="en-US" dirty="0" smtClean="0"/>
              <a:t>                    </a:t>
            </a:r>
          </a:p>
          <a:p>
            <a:r>
              <a:rPr lang="en-US" dirty="0" smtClean="0"/>
              <a:t>12:30 – 1330</a:t>
            </a:r>
          </a:p>
          <a:p>
            <a:pPr lvl="1"/>
            <a:r>
              <a:rPr lang="en-US" dirty="0" smtClean="0"/>
              <a:t>Group A – Lunch</a:t>
            </a:r>
            <a:br>
              <a:rPr lang="en-US" dirty="0" smtClean="0"/>
            </a:br>
            <a:r>
              <a:rPr lang="en-US" dirty="0" smtClean="0"/>
              <a:t>Group B - Assessments/Networking/Assignments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 advTm="20000">
        <p:cut/>
      </p:transition>
    </mc:Choice>
    <mc:Fallback>
      <p:transition advTm="20000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Individual Assessments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0100" y="1536700"/>
            <a:ext cx="8131175" cy="4787900"/>
          </a:xfrm>
        </p:spPr>
        <p:txBody>
          <a:bodyPr>
            <a:normAutofit fontScale="55000" lnSpcReduction="20000"/>
          </a:bodyPr>
          <a:lstStyle/>
          <a:p>
            <a:r>
              <a:rPr lang="en-US" sz="3100" kern="1200" dirty="0">
                <a:solidFill>
                  <a:srgbClr val="000000"/>
                </a:solidFill>
                <a:latin typeface="Arial"/>
              </a:rPr>
              <a:t>Students and Parents</a:t>
            </a:r>
          </a:p>
          <a:p>
            <a:r>
              <a:rPr lang="en-US" sz="3100" kern="1200" dirty="0">
                <a:solidFill>
                  <a:srgbClr val="000000"/>
                </a:solidFill>
                <a:latin typeface="Arial"/>
              </a:rPr>
              <a:t>Be in the large room 10 minutes before your timeslot.  A moderator will call your name and direct you to one of the ALO assessors</a:t>
            </a:r>
          </a:p>
          <a:p>
            <a:endParaRPr lang="en-US" sz="3100" kern="1200" dirty="0">
              <a:solidFill>
                <a:srgbClr val="000000"/>
              </a:solidFill>
              <a:latin typeface="Arial"/>
            </a:endParaRPr>
          </a:p>
          <a:p>
            <a:pPr marL="0" indent="0">
              <a:buNone/>
            </a:pPr>
            <a:r>
              <a:rPr lang="en-US" sz="3100" kern="1200" dirty="0">
                <a:solidFill>
                  <a:srgbClr val="000000"/>
                </a:solidFill>
                <a:latin typeface="Arial"/>
              </a:rPr>
              <a:t>ALO Assessor will:</a:t>
            </a:r>
          </a:p>
          <a:p>
            <a:r>
              <a:rPr lang="en-US" sz="3100" kern="1200" dirty="0">
                <a:solidFill>
                  <a:srgbClr val="000000"/>
                </a:solidFill>
                <a:latin typeface="Arial"/>
              </a:rPr>
              <a:t>Review Test Scores and Leadership Resume</a:t>
            </a:r>
          </a:p>
          <a:p>
            <a:pPr lvl="1"/>
            <a:r>
              <a:rPr lang="en-US" sz="3100" kern="1200" dirty="0">
                <a:solidFill>
                  <a:srgbClr val="000000"/>
                </a:solidFill>
                <a:latin typeface="Arial"/>
                <a:ea typeface="+mn-ea"/>
                <a:cs typeface="+mn-cs"/>
              </a:rPr>
              <a:t>GPA, SAT/ACT</a:t>
            </a:r>
          </a:p>
          <a:p>
            <a:pPr lvl="1"/>
            <a:r>
              <a:rPr lang="en-US" sz="3100" kern="1200" dirty="0">
                <a:solidFill>
                  <a:srgbClr val="000000"/>
                </a:solidFill>
                <a:latin typeface="Arial"/>
                <a:ea typeface="+mn-ea"/>
                <a:cs typeface="+mn-cs"/>
              </a:rPr>
              <a:t>Fitness</a:t>
            </a:r>
          </a:p>
          <a:p>
            <a:pPr lvl="1"/>
            <a:r>
              <a:rPr lang="en-US" sz="3100" kern="1200" dirty="0">
                <a:solidFill>
                  <a:srgbClr val="000000"/>
                </a:solidFill>
                <a:latin typeface="Arial"/>
                <a:ea typeface="+mn-ea"/>
                <a:cs typeface="+mn-cs"/>
              </a:rPr>
              <a:t>Leadership</a:t>
            </a:r>
          </a:p>
          <a:p>
            <a:r>
              <a:rPr lang="en-US" sz="3100" kern="1200" dirty="0">
                <a:solidFill>
                  <a:srgbClr val="000000"/>
                </a:solidFill>
                <a:latin typeface="Arial"/>
              </a:rPr>
              <a:t>Ask a few Questions</a:t>
            </a:r>
          </a:p>
          <a:p>
            <a:r>
              <a:rPr lang="en-US" sz="3100" kern="1200" dirty="0">
                <a:solidFill>
                  <a:srgbClr val="000000"/>
                </a:solidFill>
                <a:latin typeface="Arial"/>
              </a:rPr>
              <a:t>Provide Targeted Feedback to the Student</a:t>
            </a:r>
          </a:p>
          <a:p>
            <a:pPr lvl="1"/>
            <a:r>
              <a:rPr lang="en-US" sz="3100" kern="1200" dirty="0">
                <a:solidFill>
                  <a:srgbClr val="000000"/>
                </a:solidFill>
                <a:latin typeface="Arial"/>
                <a:ea typeface="+mn-ea"/>
                <a:cs typeface="+mn-cs"/>
              </a:rPr>
              <a:t>Verbal and Written</a:t>
            </a:r>
          </a:p>
          <a:p>
            <a:pPr marL="406400" lvl="1" indent="0">
              <a:buNone/>
            </a:pPr>
            <a:endParaRPr lang="en-US" sz="3100" kern="1200" dirty="0">
              <a:solidFill>
                <a:srgbClr val="000000"/>
              </a:solidFill>
              <a:latin typeface="Arial"/>
              <a:ea typeface="+mn-ea"/>
              <a:cs typeface="+mn-cs"/>
            </a:endParaRPr>
          </a:p>
          <a:p>
            <a:r>
              <a:rPr lang="en-US" sz="3100" kern="1200" dirty="0">
                <a:solidFill>
                  <a:srgbClr val="000000"/>
                </a:solidFill>
                <a:latin typeface="Arial"/>
              </a:rPr>
              <a:t>Not a time for Q&amp;A – Pick up the conversation with your ALO</a:t>
            </a:r>
          </a:p>
          <a:p>
            <a:r>
              <a:rPr lang="en-US" sz="3100" kern="1200" dirty="0">
                <a:solidFill>
                  <a:srgbClr val="000000"/>
                </a:solidFill>
                <a:latin typeface="Arial"/>
              </a:rPr>
              <a:t>Parents can observe and take notes</a:t>
            </a:r>
          </a:p>
          <a:p>
            <a:r>
              <a:rPr lang="en-US" sz="3100" kern="1200" dirty="0">
                <a:solidFill>
                  <a:srgbClr val="000000"/>
                </a:solidFill>
                <a:latin typeface="Arial"/>
              </a:rPr>
              <a:t>Back In Seats by 1:25 </a:t>
            </a:r>
            <a:r>
              <a:rPr lang="en-US" sz="3100" kern="1200" dirty="0" smtClean="0">
                <a:solidFill>
                  <a:srgbClr val="000000"/>
                </a:solidFill>
                <a:latin typeface="Arial"/>
              </a:rPr>
              <a:t>PM</a:t>
            </a:r>
            <a:endParaRPr lang="en-US" sz="3100" kern="1200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 advTm="20000">
        <p:cut/>
      </p:transition>
    </mc:Choice>
    <mc:Fallback>
      <p:transition advTm="20000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#2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066800" y="1524000"/>
            <a:ext cx="7162800" cy="457200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342900" indent="-342900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</a:pPr>
            <a:r>
              <a:rPr lang="en-US" sz="2400" b="1" dirty="0" smtClean="0">
                <a:solidFill>
                  <a:srgbClr val="000000"/>
                </a:solidFill>
                <a:latin typeface="Arial"/>
              </a:rPr>
              <a:t>Why Do I want to become an Air Force Officer?</a:t>
            </a:r>
          </a:p>
          <a:p>
            <a:pPr marL="342900" indent="-342900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</a:pPr>
            <a:endParaRPr lang="en-US" sz="2400" b="1" dirty="0">
              <a:solidFill>
                <a:srgbClr val="000000"/>
              </a:solidFill>
              <a:latin typeface="Arial"/>
            </a:endParaRPr>
          </a:p>
          <a:p>
            <a:pPr marL="342900" indent="-342900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</a:pPr>
            <a:r>
              <a:rPr lang="en-US" sz="2400" b="1" dirty="0" smtClean="0">
                <a:solidFill>
                  <a:srgbClr val="000000"/>
                </a:solidFill>
                <a:latin typeface="Arial"/>
              </a:rPr>
              <a:t>What people in my life can help me understand and improve my criteria for USAFA Admissions?</a:t>
            </a:r>
          </a:p>
          <a:p>
            <a:pPr marL="342900" indent="-342900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</a:pPr>
            <a:endParaRPr lang="en-US" sz="2400" b="1" dirty="0">
              <a:solidFill>
                <a:srgbClr val="000000"/>
              </a:solidFill>
              <a:latin typeface="Arial"/>
            </a:endParaRPr>
          </a:p>
          <a:p>
            <a:pPr marL="342900" indent="-342900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</a:pPr>
            <a:r>
              <a:rPr lang="en-US" sz="2400" b="1" dirty="0" smtClean="0">
                <a:solidFill>
                  <a:srgbClr val="000000"/>
                </a:solidFill>
                <a:latin typeface="Arial"/>
              </a:rPr>
              <a:t>What can I do Now and Through High School to prepare?</a:t>
            </a:r>
          </a:p>
          <a:p>
            <a: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sz="2400" b="1" dirty="0" smtClean="0">
              <a:solidFill>
                <a:srgbClr val="000000"/>
              </a:solidFill>
              <a:latin typeface="Arial"/>
            </a:endParaRPr>
          </a:p>
          <a:p>
            <a: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Arial"/>
              </a:rPr>
              <a:t> </a:t>
            </a:r>
          </a:p>
          <a:p>
            <a:pPr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sz="2400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555028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 advTm="20000">
        <p:cut/>
      </p:transition>
    </mc:Choice>
    <mc:Fallback>
      <p:transition advTm="20000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#3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066800" y="1524000"/>
            <a:ext cx="7239000" cy="457200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defTabSz="914400" hangingPunct="1">
              <a:lnSpc>
                <a:spcPct val="100000"/>
              </a:lnSpc>
              <a:buClrTx/>
              <a:buSzTx/>
              <a:buFontTx/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Arial" pitchFamily="34" charset="0"/>
              </a:rPr>
              <a:t>During breaks and lunch, Introduce </a:t>
            </a:r>
            <a:r>
              <a:rPr lang="en-US" sz="2000" b="1" dirty="0">
                <a:solidFill>
                  <a:srgbClr val="000000"/>
                </a:solidFill>
                <a:latin typeface="Arial" pitchFamily="34" charset="0"/>
              </a:rPr>
              <a:t>yourself to at least 3 people </a:t>
            </a:r>
            <a:r>
              <a:rPr lang="en-US" sz="2000" b="1" dirty="0" smtClean="0">
                <a:solidFill>
                  <a:srgbClr val="000000"/>
                </a:solidFill>
                <a:latin typeface="Arial" pitchFamily="34" charset="0"/>
              </a:rPr>
              <a:t>and </a:t>
            </a:r>
            <a:r>
              <a:rPr lang="en-US" sz="2000" b="1" dirty="0">
                <a:solidFill>
                  <a:srgbClr val="000000"/>
                </a:solidFill>
                <a:latin typeface="Arial" pitchFamily="34" charset="0"/>
              </a:rPr>
              <a:t>ask them a </a:t>
            </a:r>
            <a:r>
              <a:rPr lang="en-US" sz="2000" b="1" dirty="0" smtClean="0">
                <a:solidFill>
                  <a:srgbClr val="000000"/>
                </a:solidFill>
                <a:latin typeface="Arial" pitchFamily="34" charset="0"/>
              </a:rPr>
              <a:t>question.</a:t>
            </a:r>
          </a:p>
          <a:p>
            <a:pPr defTabSz="914400" hangingPunct="1">
              <a:lnSpc>
                <a:spcPct val="100000"/>
              </a:lnSpc>
              <a:buClrTx/>
              <a:buSzTx/>
              <a:buFontTx/>
              <a:buNone/>
            </a:pPr>
            <a:endParaRPr lang="en-US" sz="2000" b="1" dirty="0" smtClean="0">
              <a:solidFill>
                <a:srgbClr val="000000"/>
              </a:solidFill>
              <a:latin typeface="Arial" pitchFamily="34" charset="0"/>
            </a:endParaRPr>
          </a:p>
          <a:p>
            <a:pPr defTabSz="914400" hangingPunct="1">
              <a:lnSpc>
                <a:spcPct val="100000"/>
              </a:lnSpc>
              <a:buClrTx/>
              <a:buSzTx/>
              <a:buFontTx/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Arial" pitchFamily="34" charset="0"/>
              </a:rPr>
              <a:t>Use </a:t>
            </a:r>
            <a:r>
              <a:rPr lang="en-US" sz="2000" b="1" dirty="0">
                <a:solidFill>
                  <a:srgbClr val="000000"/>
                </a:solidFill>
                <a:latin typeface="Arial" pitchFamily="34" charset="0"/>
              </a:rPr>
              <a:t>good eye contact, take notes, and move </a:t>
            </a:r>
            <a:r>
              <a:rPr lang="en-US" sz="2000" b="1" dirty="0" smtClean="0">
                <a:solidFill>
                  <a:srgbClr val="000000"/>
                </a:solidFill>
                <a:latin typeface="Arial" pitchFamily="34" charset="0"/>
              </a:rPr>
              <a:t>on.</a:t>
            </a:r>
          </a:p>
          <a:p>
            <a:pPr defTabSz="914400" hangingPunct="1">
              <a:lnSpc>
                <a:spcPct val="100000"/>
              </a:lnSpc>
              <a:buClrTx/>
              <a:buSzTx/>
              <a:buFontTx/>
              <a:buNone/>
            </a:pPr>
            <a:endParaRPr lang="en-US" sz="2000" b="1" dirty="0">
              <a:solidFill>
                <a:srgbClr val="000000"/>
              </a:solidFill>
              <a:latin typeface="Arial" pitchFamily="34" charset="0"/>
            </a:endParaRPr>
          </a:p>
          <a:p>
            <a:pPr marL="342900" indent="-342900" defTabSz="914400" hangingPunct="1">
              <a:lnSpc>
                <a:spcPct val="100000"/>
              </a:lnSpc>
              <a:buClrTx/>
              <a:buSzTx/>
              <a:buFontTx/>
              <a:buAutoNum type="arabicPeriod"/>
            </a:pPr>
            <a:r>
              <a:rPr lang="en-US" sz="2000" b="1" u="sng" dirty="0">
                <a:solidFill>
                  <a:srgbClr val="000000"/>
                </a:solidFill>
                <a:latin typeface="Arial" pitchFamily="34" charset="0"/>
              </a:rPr>
              <a:t>A</a:t>
            </a:r>
            <a:r>
              <a:rPr lang="en-US" sz="2000" b="1" u="sng" dirty="0" smtClean="0">
                <a:solidFill>
                  <a:srgbClr val="000000"/>
                </a:solidFill>
                <a:latin typeface="Arial" pitchFamily="34" charset="0"/>
              </a:rPr>
              <a:t>nother </a:t>
            </a:r>
            <a:r>
              <a:rPr lang="en-US" sz="2000" b="1" u="sng" dirty="0">
                <a:solidFill>
                  <a:srgbClr val="000000"/>
                </a:solidFill>
                <a:latin typeface="Arial" pitchFamily="34" charset="0"/>
              </a:rPr>
              <a:t>student </a:t>
            </a:r>
            <a:r>
              <a:rPr lang="en-US" sz="2000" b="1" dirty="0" smtClean="0">
                <a:solidFill>
                  <a:srgbClr val="000000"/>
                </a:solidFill>
                <a:latin typeface="Arial" pitchFamily="34" charset="0"/>
              </a:rPr>
              <a:t>- exchange </a:t>
            </a:r>
            <a:r>
              <a:rPr lang="en-US" sz="2000" b="1" dirty="0">
                <a:solidFill>
                  <a:srgbClr val="000000"/>
                </a:solidFill>
                <a:latin typeface="Arial" pitchFamily="34" charset="0"/>
              </a:rPr>
              <a:t>at least 1 idea on what you are doing to improve your fitness and or SAT/ACT scores.</a:t>
            </a:r>
          </a:p>
          <a:p>
            <a:pPr marL="342900" indent="-342900" defTabSz="914400" hangingPunct="1">
              <a:lnSpc>
                <a:spcPct val="100000"/>
              </a:lnSpc>
              <a:buClrTx/>
              <a:buSzTx/>
              <a:buFontTx/>
              <a:buAutoNum type="arabicPeriod"/>
            </a:pPr>
            <a:r>
              <a:rPr lang="en-US" sz="2000" b="1" u="sng" dirty="0" smtClean="0">
                <a:solidFill>
                  <a:srgbClr val="000000"/>
                </a:solidFill>
                <a:latin typeface="Arial" pitchFamily="34" charset="0"/>
              </a:rPr>
              <a:t>Reps </a:t>
            </a:r>
            <a:r>
              <a:rPr lang="en-US" sz="2000" b="1" u="sng" dirty="0">
                <a:solidFill>
                  <a:srgbClr val="000000"/>
                </a:solidFill>
                <a:latin typeface="Arial" pitchFamily="34" charset="0"/>
              </a:rPr>
              <a:t>at the Service Academy tables </a:t>
            </a:r>
            <a:r>
              <a:rPr lang="en-US" sz="2000" b="1" dirty="0" smtClean="0">
                <a:solidFill>
                  <a:srgbClr val="000000"/>
                </a:solidFill>
                <a:latin typeface="Arial" pitchFamily="34" charset="0"/>
              </a:rPr>
              <a:t>- learn </a:t>
            </a:r>
            <a:r>
              <a:rPr lang="en-US" sz="2000" b="1" dirty="0">
                <a:solidFill>
                  <a:srgbClr val="000000"/>
                </a:solidFill>
                <a:latin typeface="Arial" pitchFamily="34" charset="0"/>
              </a:rPr>
              <a:t>2 new things about their academies</a:t>
            </a:r>
          </a:p>
          <a:p>
            <a:pPr marL="342900" indent="-342900" defTabSz="914400" hangingPunct="1">
              <a:lnSpc>
                <a:spcPct val="100000"/>
              </a:lnSpc>
              <a:buClrTx/>
              <a:buSzTx/>
              <a:buFontTx/>
              <a:buAutoNum type="arabicPeriod"/>
            </a:pPr>
            <a:r>
              <a:rPr lang="en-US" sz="2000" b="1" u="sng" dirty="0" smtClean="0">
                <a:solidFill>
                  <a:srgbClr val="000000"/>
                </a:solidFill>
                <a:latin typeface="Arial" pitchFamily="34" charset="0"/>
              </a:rPr>
              <a:t>ALO and Admissions </a:t>
            </a:r>
            <a:r>
              <a:rPr lang="en-US" sz="2000" b="1" dirty="0" smtClean="0">
                <a:solidFill>
                  <a:srgbClr val="000000"/>
                </a:solidFill>
                <a:latin typeface="Arial" pitchFamily="34" charset="0"/>
              </a:rPr>
              <a:t>- ask </a:t>
            </a:r>
            <a:r>
              <a:rPr lang="en-US" sz="2000" b="1" dirty="0">
                <a:solidFill>
                  <a:srgbClr val="000000"/>
                </a:solidFill>
                <a:latin typeface="Arial" pitchFamily="34" charset="0"/>
              </a:rPr>
              <a:t>a question about admissions, </a:t>
            </a:r>
            <a:r>
              <a:rPr lang="en-US" sz="2000" b="1" dirty="0" smtClean="0">
                <a:solidFill>
                  <a:srgbClr val="000000"/>
                </a:solidFill>
                <a:latin typeface="Arial" pitchFamily="34" charset="0"/>
              </a:rPr>
              <a:t>careers</a:t>
            </a:r>
            <a:endParaRPr lang="en-US" sz="2000" b="1" dirty="0">
              <a:solidFill>
                <a:srgbClr val="000000"/>
              </a:solidFill>
              <a:latin typeface="Arial" pitchFamily="34" charset="0"/>
            </a:endParaRPr>
          </a:p>
          <a:p>
            <a:pPr defTabSz="914400" hangingPunct="1">
              <a:lnSpc>
                <a:spcPct val="100000"/>
              </a:lnSpc>
              <a:buClrTx/>
              <a:buSzTx/>
              <a:buFontTx/>
              <a:buNone/>
            </a:pPr>
            <a:endParaRPr lang="en-US" sz="1000" dirty="0">
              <a:solidFill>
                <a:srgbClr val="000000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90901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 advTm="20000">
        <p:cut/>
      </p:transition>
    </mc:Choice>
    <mc:Fallback>
      <p:transition advTm="20000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#4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066800" y="1524000"/>
            <a:ext cx="7543800" cy="472440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defTabSz="914400" hangingPunct="1">
              <a:lnSpc>
                <a:spcPct val="100000"/>
              </a:lnSpc>
              <a:buClrTx/>
              <a:buSzTx/>
              <a:buFontTx/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Arial" pitchFamily="34" charset="0"/>
              </a:rPr>
              <a:t>Prepare </a:t>
            </a:r>
            <a:r>
              <a:rPr lang="en-US" sz="2000" b="1" dirty="0">
                <a:solidFill>
                  <a:srgbClr val="000000"/>
                </a:solidFill>
                <a:latin typeface="Arial" pitchFamily="34" charset="0"/>
              </a:rPr>
              <a:t>for </a:t>
            </a:r>
            <a:r>
              <a:rPr lang="en-US" sz="2000" b="1" dirty="0" smtClean="0">
                <a:solidFill>
                  <a:srgbClr val="000000"/>
                </a:solidFill>
                <a:latin typeface="Arial" pitchFamily="34" charset="0"/>
              </a:rPr>
              <a:t>your 1:1 Assessment and ALO Interview</a:t>
            </a:r>
          </a:p>
          <a:p>
            <a:pPr defTabSz="914400" hangingPunct="1">
              <a:lnSpc>
                <a:spcPct val="100000"/>
              </a:lnSpc>
              <a:buClrTx/>
              <a:buSzTx/>
              <a:buFontTx/>
              <a:buNone/>
            </a:pPr>
            <a:endParaRPr lang="en-US" sz="2000" b="1" dirty="0">
              <a:solidFill>
                <a:srgbClr val="000000"/>
              </a:solidFill>
              <a:latin typeface="Arial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0000"/>
                </a:solidFill>
              </a:rPr>
              <a:t>Be prepared to advocate for yourself and explain the significance of your accomplishments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0000"/>
                </a:solidFill>
              </a:rPr>
              <a:t>Bring pen/paper</a:t>
            </a:r>
          </a:p>
          <a:p>
            <a:pPr marL="342900" indent="-342900" defTabSz="914400" hangingPunct="1">
              <a:lnSpc>
                <a:spcPct val="1000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rgbClr val="000000"/>
                </a:solidFill>
                <a:latin typeface="Arial" pitchFamily="34" charset="0"/>
              </a:rPr>
              <a:t>Practice </a:t>
            </a:r>
            <a:r>
              <a:rPr lang="en-US" sz="2000" b="1" dirty="0">
                <a:solidFill>
                  <a:srgbClr val="000000"/>
                </a:solidFill>
                <a:latin typeface="Arial" pitchFamily="34" charset="0"/>
              </a:rPr>
              <a:t>communications (introduce self, eye </a:t>
            </a:r>
            <a:r>
              <a:rPr lang="en-US" sz="2000" b="1" dirty="0" smtClean="0">
                <a:solidFill>
                  <a:srgbClr val="000000"/>
                </a:solidFill>
                <a:latin typeface="Arial" pitchFamily="34" charset="0"/>
              </a:rPr>
              <a:t>contact); </a:t>
            </a:r>
            <a:r>
              <a:rPr lang="en-US" sz="2000" b="1" dirty="0">
                <a:solidFill>
                  <a:srgbClr val="000000"/>
                </a:solidFill>
                <a:latin typeface="Arial" pitchFamily="34" charset="0"/>
              </a:rPr>
              <a:t>Prepare to Discuss the Honor Code, Core Values</a:t>
            </a:r>
          </a:p>
          <a:p>
            <a:pPr marL="342900" indent="-342900" defTabSz="914400" hangingPunct="1">
              <a:lnSpc>
                <a:spcPct val="1000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0000"/>
                </a:solidFill>
                <a:latin typeface="Arial" pitchFamily="34" charset="0"/>
              </a:rPr>
              <a:t>Parents: practice interviewing, role </a:t>
            </a:r>
            <a:r>
              <a:rPr lang="en-US" sz="2000" b="1" dirty="0" smtClean="0">
                <a:solidFill>
                  <a:srgbClr val="000000"/>
                </a:solidFill>
                <a:latin typeface="Arial" pitchFamily="34" charset="0"/>
              </a:rPr>
              <a:t>playing</a:t>
            </a:r>
          </a:p>
          <a:p>
            <a:pPr marL="342900" indent="-342900" defTabSz="914400" hangingPunct="1">
              <a:lnSpc>
                <a:spcPct val="100000"/>
              </a:lnSpc>
              <a:buClrTx/>
              <a:buSzTx/>
              <a:buFont typeface="Arial" panose="020B0604020202020204" pitchFamily="34" charset="0"/>
              <a:buChar char="•"/>
            </a:pPr>
            <a:endParaRPr lang="en-US" sz="2000" b="1" dirty="0" smtClean="0">
              <a:solidFill>
                <a:srgbClr val="000000"/>
              </a:solidFill>
              <a:latin typeface="Arial" pitchFamily="34" charset="0"/>
            </a:endParaRPr>
          </a:p>
          <a:p>
            <a:pPr marL="342900" indent="-342900" defTabSz="914400" hangingPunct="1">
              <a:lnSpc>
                <a:spcPct val="1000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rgbClr val="000000"/>
                </a:solidFill>
                <a:latin typeface="Arial" pitchFamily="34" charset="0"/>
              </a:rPr>
              <a:t>At home</a:t>
            </a:r>
            <a:r>
              <a:rPr lang="en-US" sz="2000" b="1" dirty="0">
                <a:solidFill>
                  <a:srgbClr val="000000"/>
                </a:solidFill>
                <a:latin typeface="Arial" pitchFamily="34" charset="0"/>
              </a:rPr>
              <a:t>: check email/spam, </a:t>
            </a:r>
            <a:r>
              <a:rPr lang="en-US" sz="2000" b="1" dirty="0" smtClean="0">
                <a:solidFill>
                  <a:srgbClr val="000000"/>
                </a:solidFill>
                <a:latin typeface="Arial" pitchFamily="34" charset="0"/>
              </a:rPr>
              <a:t>vmail</a:t>
            </a:r>
          </a:p>
          <a:p>
            <a:pPr marL="342900" indent="-342900" defTabSz="914400" hangingPunct="1">
              <a:lnSpc>
                <a:spcPct val="1000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rgbClr val="000000"/>
                </a:solidFill>
                <a:latin typeface="Arial" pitchFamily="34" charset="0"/>
              </a:rPr>
              <a:t>Learn about USAFA online and from “Instructions to Applicants / Candidates”; develop questions to ask ALO </a:t>
            </a:r>
          </a:p>
          <a:p>
            <a:pPr marL="342900" indent="-342900" defTabSz="914400" hangingPunct="1">
              <a:lnSpc>
                <a:spcPct val="1000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rgbClr val="000000"/>
                </a:solidFill>
                <a:latin typeface="Arial" pitchFamily="34" charset="0"/>
              </a:rPr>
              <a:t>Learn a little about USAFA daily life</a:t>
            </a:r>
            <a:endParaRPr lang="en-US" sz="2000" b="1" dirty="0">
              <a:solidFill>
                <a:srgbClr val="000000"/>
              </a:solidFill>
              <a:latin typeface="Arial" pitchFamily="34" charset="0"/>
            </a:endParaRPr>
          </a:p>
          <a:p>
            <a:pPr marL="342900" indent="-342900" defTabSz="914400" hangingPunct="1">
              <a:lnSpc>
                <a:spcPct val="100000"/>
              </a:lnSpc>
              <a:buClrTx/>
              <a:buSzTx/>
              <a:buFont typeface="Arial" panose="020B0604020202020204" pitchFamily="34" charset="0"/>
              <a:buChar char="•"/>
            </a:pPr>
            <a:endParaRPr lang="en-US" sz="2000" b="1" dirty="0">
              <a:solidFill>
                <a:srgbClr val="000000"/>
              </a:solidFill>
              <a:latin typeface="Arial" pitchFamily="34" charset="0"/>
            </a:endParaRPr>
          </a:p>
          <a:p>
            <a:pPr defTabSz="914400" hangingPunct="1">
              <a:lnSpc>
                <a:spcPct val="100000"/>
              </a:lnSpc>
              <a:buClrTx/>
              <a:buSzTx/>
              <a:buFontTx/>
              <a:buNone/>
            </a:pPr>
            <a:endParaRPr lang="en-US" sz="1000" dirty="0">
              <a:solidFill>
                <a:srgbClr val="000000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97337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 advTm="20000">
        <p:cut/>
      </p:transition>
    </mc:Choice>
    <mc:Fallback>
      <p:transition advTm="20000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#5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066800" y="1524000"/>
            <a:ext cx="7378700" cy="4572000"/>
          </a:xfrm>
          <a:prstGeom prst="rect">
            <a:avLst/>
          </a:prstGeom>
          <a:noFill/>
        </p:spPr>
        <p:txBody>
          <a:bodyPr wrap="square" rtlCol="0">
            <a:normAutofit lnSpcReduction="10000"/>
          </a:bodyPr>
          <a:lstStyle/>
          <a:p>
            <a:pPr defTabSz="914400" hangingPunct="1">
              <a:lnSpc>
                <a:spcPct val="100000"/>
              </a:lnSpc>
              <a:buClrTx/>
              <a:buSzTx/>
              <a:buFontTx/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Arial" pitchFamily="34" charset="0"/>
              </a:rPr>
              <a:t>Report </a:t>
            </a:r>
            <a:r>
              <a:rPr lang="en-US" sz="2000" b="1" dirty="0">
                <a:solidFill>
                  <a:srgbClr val="000000"/>
                </a:solidFill>
                <a:latin typeface="Arial" pitchFamily="34" charset="0"/>
              </a:rPr>
              <a:t>for your 1:1 Assessments</a:t>
            </a:r>
          </a:p>
          <a:p>
            <a:pPr defTabSz="914400" hangingPunct="1">
              <a:lnSpc>
                <a:spcPct val="100000"/>
              </a:lnSpc>
              <a:buClrTx/>
              <a:buSzTx/>
              <a:buFontTx/>
              <a:buNone/>
            </a:pPr>
            <a:endParaRPr lang="en-US" sz="2000" b="1" dirty="0" smtClean="0">
              <a:solidFill>
                <a:srgbClr val="000000"/>
              </a:solidFill>
              <a:latin typeface="Arial" pitchFamily="34" charset="0"/>
            </a:endParaRPr>
          </a:p>
          <a:p>
            <a:pPr marL="342900" indent="-342900" defTabSz="914400" hangingPunct="1">
              <a:lnSpc>
                <a:spcPct val="1000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rgbClr val="000000"/>
                </a:solidFill>
                <a:latin typeface="Arial" pitchFamily="34" charset="0"/>
              </a:rPr>
              <a:t>You </a:t>
            </a:r>
            <a:r>
              <a:rPr lang="en-US" sz="2000" b="1" dirty="0">
                <a:solidFill>
                  <a:srgbClr val="000000"/>
                </a:solidFill>
                <a:latin typeface="Arial" pitchFamily="34" charset="0"/>
              </a:rPr>
              <a:t>and your parents Report to </a:t>
            </a:r>
            <a:r>
              <a:rPr lang="en-US" sz="2000" b="1" dirty="0" smtClean="0">
                <a:solidFill>
                  <a:srgbClr val="000000"/>
                </a:solidFill>
                <a:latin typeface="Arial" pitchFamily="34" charset="0"/>
              </a:rPr>
              <a:t>this main </a:t>
            </a:r>
            <a:r>
              <a:rPr lang="en-US" sz="2000" b="1" dirty="0">
                <a:solidFill>
                  <a:srgbClr val="000000"/>
                </a:solidFill>
                <a:latin typeface="Arial" pitchFamily="34" charset="0"/>
              </a:rPr>
              <a:t>room a few minutes prior to your scheduled time. Take your Leadership resume or your reason why you don't have one.</a:t>
            </a:r>
          </a:p>
          <a:p>
            <a:pPr marL="342900" indent="-342900" defTabSz="914400" hangingPunct="1">
              <a:lnSpc>
                <a:spcPct val="1000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0000"/>
                </a:solidFill>
                <a:latin typeface="Arial" pitchFamily="34" charset="0"/>
              </a:rPr>
              <a:t>You will be directed to a table in the lobby for your 10 minute feedback session.</a:t>
            </a:r>
          </a:p>
          <a:p>
            <a:pPr marL="342900" indent="-342900" defTabSz="914400" hangingPunct="1">
              <a:lnSpc>
                <a:spcPct val="100000"/>
              </a:lnSpc>
              <a:buClrTx/>
              <a:buSzTx/>
              <a:buFont typeface="Arial" panose="020B0604020202020204" pitchFamily="34" charset="0"/>
              <a:buChar char="•"/>
            </a:pPr>
            <a:endParaRPr lang="en-US" sz="2000" b="1" dirty="0">
              <a:solidFill>
                <a:srgbClr val="000000"/>
              </a:solidFill>
              <a:latin typeface="Arial" pitchFamily="34" charset="0"/>
            </a:endParaRPr>
          </a:p>
          <a:p>
            <a:pPr marL="342900" indent="-342900" defTabSz="914400" hangingPunct="1">
              <a:lnSpc>
                <a:spcPct val="1000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0000"/>
                </a:solidFill>
                <a:latin typeface="Arial" pitchFamily="34" charset="0"/>
              </a:rPr>
              <a:t>Students: answer questions and discuss; present your best.  No time for Q&amp;A. Pick up the conversation with your ALO. Officer will provide targeted feedback on what you can do to improve the 3 areas we evaluate.</a:t>
            </a:r>
          </a:p>
          <a:p>
            <a:pPr marL="342900" indent="-342900" defTabSz="914400" hangingPunct="1">
              <a:lnSpc>
                <a:spcPct val="1000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0000"/>
                </a:solidFill>
                <a:latin typeface="Arial" pitchFamily="34" charset="0"/>
              </a:rPr>
              <a:t>Parents: observe and discuss </a:t>
            </a:r>
            <a:r>
              <a:rPr lang="en-US" sz="2000" b="1" dirty="0" smtClean="0">
                <a:solidFill>
                  <a:srgbClr val="000000"/>
                </a:solidFill>
                <a:latin typeface="Arial" pitchFamily="34" charset="0"/>
              </a:rPr>
              <a:t>later</a:t>
            </a:r>
          </a:p>
          <a:p>
            <a:pPr marL="342900" indent="-342900" defTabSz="914400" hangingPunct="1">
              <a:lnSpc>
                <a:spcPct val="100000"/>
              </a:lnSpc>
              <a:buClrTx/>
              <a:buSzTx/>
              <a:buFont typeface="Arial" panose="020B0604020202020204" pitchFamily="34" charset="0"/>
              <a:buChar char="•"/>
            </a:pPr>
            <a:endParaRPr lang="en-US" sz="2000" b="1" dirty="0">
              <a:solidFill>
                <a:srgbClr val="000000"/>
              </a:solidFill>
              <a:latin typeface="Arial" pitchFamily="34" charset="0"/>
            </a:endParaRPr>
          </a:p>
          <a:p>
            <a:pPr marL="342900" indent="-342900" defTabSz="914400" hangingPunct="1">
              <a:lnSpc>
                <a:spcPct val="1000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rgbClr val="000000"/>
                </a:solidFill>
                <a:latin typeface="Arial" pitchFamily="34" charset="0"/>
              </a:rPr>
              <a:t>Back in Seats by 1:25</a:t>
            </a:r>
            <a:endParaRPr lang="en-US" sz="2000" b="1" dirty="0">
              <a:solidFill>
                <a:srgbClr val="000000"/>
              </a:solidFill>
              <a:latin typeface="Arial" pitchFamily="34" charset="0"/>
            </a:endParaRPr>
          </a:p>
          <a:p>
            <a:pPr marL="342900" indent="-342900" defTabSz="914400" hangingPunct="1">
              <a:lnSpc>
                <a:spcPct val="100000"/>
              </a:lnSpc>
              <a:buClrTx/>
              <a:buSzTx/>
              <a:buFont typeface="Arial" panose="020B0604020202020204" pitchFamily="34" charset="0"/>
              <a:buChar char="•"/>
            </a:pPr>
            <a:endParaRPr lang="en-US" sz="2000" b="1" dirty="0">
              <a:solidFill>
                <a:srgbClr val="000000"/>
              </a:solidFill>
              <a:latin typeface="Arial" pitchFamily="34" charset="0"/>
            </a:endParaRPr>
          </a:p>
          <a:p>
            <a:pPr defTabSz="914400" hangingPunct="1">
              <a:lnSpc>
                <a:spcPct val="100000"/>
              </a:lnSpc>
              <a:buClrTx/>
              <a:buSzTx/>
              <a:buFontTx/>
              <a:buNone/>
            </a:pPr>
            <a:endParaRPr lang="en-US" sz="1000" dirty="0">
              <a:solidFill>
                <a:srgbClr val="000000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4990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 advTm="20000">
        <p:cut/>
      </p:transition>
    </mc:Choice>
    <mc:Fallback>
      <p:transition advTm="20000"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USAFA Standard">
  <a:themeElements>
    <a:clrScheme name="4_USAFA Standard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4_USAFA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C2D83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C2D83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4_USAFA Standar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USAFA Standard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8">
        <a:dk1>
          <a:srgbClr val="0C2D83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9256F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</TotalTime>
  <Words>424</Words>
  <Application>Microsoft Office PowerPoint</Application>
  <PresentationFormat>On-screen Show (4:3)</PresentationFormat>
  <Paragraphs>65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 Unicode MS</vt:lpstr>
      <vt:lpstr>Arial</vt:lpstr>
      <vt:lpstr>Times New Roman</vt:lpstr>
      <vt:lpstr>Trebuchet MS</vt:lpstr>
      <vt:lpstr>Wingdings</vt:lpstr>
      <vt:lpstr>4_USAFA Standard</vt:lpstr>
      <vt:lpstr>Lunch</vt:lpstr>
      <vt:lpstr>Individual Assessments</vt:lpstr>
      <vt:lpstr>Assignment #2</vt:lpstr>
      <vt:lpstr>Assignment #3</vt:lpstr>
      <vt:lpstr>Assignment #4</vt:lpstr>
      <vt:lpstr>Assignment #5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 Air Force Academy Workshop Los Angeles, California July 2010</dc:title>
  <dc:creator>Staso, Steve</dc:creator>
  <cp:lastModifiedBy>Staso, Steve</cp:lastModifiedBy>
  <cp:revision>22</cp:revision>
  <cp:lastPrinted>1601-01-01T00:00:00Z</cp:lastPrinted>
  <dcterms:created xsi:type="dcterms:W3CDTF">2011-07-08T19:38:32Z</dcterms:created>
  <dcterms:modified xsi:type="dcterms:W3CDTF">2017-07-06T07:07:29Z</dcterms:modified>
</cp:coreProperties>
</file>