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62" r:id="rId2"/>
  </p:sldMasterIdLst>
  <p:notesMasterIdLst>
    <p:notesMasterId r:id="rId15"/>
  </p:notesMasterIdLst>
  <p:handoutMasterIdLst>
    <p:handoutMasterId r:id="rId16"/>
  </p:handoutMasterIdLst>
  <p:sldIdLst>
    <p:sldId id="409" r:id="rId3"/>
    <p:sldId id="594" r:id="rId4"/>
    <p:sldId id="608" r:id="rId5"/>
    <p:sldId id="596" r:id="rId6"/>
    <p:sldId id="610" r:id="rId7"/>
    <p:sldId id="599" r:id="rId8"/>
    <p:sldId id="606" r:id="rId9"/>
    <p:sldId id="600" r:id="rId10"/>
    <p:sldId id="603" r:id="rId11"/>
    <p:sldId id="607" r:id="rId12"/>
    <p:sldId id="611" r:id="rId13"/>
    <p:sldId id="605" r:id="rId14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C92F2"/>
    <a:srgbClr val="FFFF66"/>
    <a:srgbClr val="FF66FF"/>
    <a:srgbClr val="800080"/>
    <a:srgbClr val="0970E1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2945" autoAdjust="0"/>
  </p:normalViewPr>
  <p:slideViewPr>
    <p:cSldViewPr snapToGrid="0">
      <p:cViewPr varScale="1">
        <p:scale>
          <a:sx n="81" d="100"/>
          <a:sy n="81" d="100"/>
        </p:scale>
        <p:origin x="-1296" y="-84"/>
      </p:cViewPr>
      <p:guideLst>
        <p:guide orient="horz" pos="2160"/>
        <p:guide pos="1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1968" y="-84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1753" cy="465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947" y="1"/>
            <a:ext cx="3031753" cy="465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075"/>
            <a:ext cx="3031753" cy="46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947" y="8818075"/>
            <a:ext cx="3031753" cy="46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B5FA61FB-A720-42CF-A848-CDE2E1F2D9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54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1753" cy="465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947" y="1"/>
            <a:ext cx="3031753" cy="465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94" y="4409838"/>
            <a:ext cx="5129312" cy="41778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075"/>
            <a:ext cx="3031753" cy="46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947" y="8818075"/>
            <a:ext cx="3031753" cy="46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7" tIns="46318" rIns="92637" bIns="4631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82FA804-F3BB-4D81-A8E6-2F45D781578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4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59BE7-43D1-4110-B877-16F5D27260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0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1AEF2-4F0A-47DD-AF26-8E223C5DDE6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1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Briefing Topic Title Goes Here</a:t>
            </a:r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812036" name="Line 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2038" name="Line 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7383" y="2628874"/>
            <a:ext cx="2533676" cy="25336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A47-3935-4D25-8087-B3EDE48689D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7D0D-C385-4BF9-9477-083636A1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2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A47-3935-4D25-8087-B3EDE48689D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7D0D-C385-4BF9-9477-083636A1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5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A47-3935-4D25-8087-B3EDE48689D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7D0D-C385-4BF9-9477-083636A1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A47-3935-4D25-8087-B3EDE48689D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7D0D-C385-4BF9-9477-083636A1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2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A47-3935-4D25-8087-B3EDE48689D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7D0D-C385-4BF9-9477-083636A1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5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A47-3935-4D25-8087-B3EDE48689D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7D0D-C385-4BF9-9477-083636A1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A47-3935-4D25-8087-B3EDE48689D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7D0D-C385-4BF9-9477-083636A1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536700"/>
            <a:ext cx="4094163" cy="4789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536700"/>
            <a:ext cx="4095750" cy="4789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A47-3935-4D25-8087-B3EDE48689D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7D0D-C385-4BF9-9477-083636A1FF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7383" y="2628874"/>
            <a:ext cx="2533676" cy="25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7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A47-3935-4D25-8087-B3EDE48689D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7D0D-C385-4BF9-9477-083636A1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A47-3935-4D25-8087-B3EDE48689D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7D0D-C385-4BF9-9477-083636A1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A47-3935-4D25-8087-B3EDE48689D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7D0D-C385-4BF9-9477-083636A1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3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536700"/>
            <a:ext cx="834231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1012" name="Line 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1013" name="Line 5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1015" name="Text Box 7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>
                <a:latin typeface="Century Schoolbook" pitchFamily="18" charset="0"/>
              </a:rPr>
              <a:t>I n t e g r i t y  -  S e r v i c e  -  E x c e l l e n c e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38150" y="77249"/>
            <a:ext cx="1141951" cy="11419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8" r:id="rId3"/>
    <p:sldLayoutId id="2147483660" r:id="rId4"/>
    <p:sldLayoutId id="2147483661" r:id="rId5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fontAlgn="base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fontAlgn="base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fontAlgn="base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FA47-3935-4D25-8087-B3EDE48689D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B7D0D-C385-4BF9-9477-083636A1FF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38150" y="77249"/>
            <a:ext cx="1141951" cy="11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9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53089" y="2861223"/>
            <a:ext cx="5861930" cy="3195429"/>
          </a:xfrm>
        </p:spPr>
        <p:txBody>
          <a:bodyPr/>
          <a:lstStyle/>
          <a:p>
            <a:pPr lvl="0" algn="ctr">
              <a:spcBef>
                <a:spcPct val="0"/>
              </a:spcBef>
              <a:buClrTx/>
              <a:buSzTx/>
            </a:pPr>
            <a:endParaRPr lang="en-US" sz="2000" b="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>
              <a:spcBef>
                <a:spcPct val="0"/>
              </a:spcBef>
              <a:buClrTx/>
              <a:buSzTx/>
            </a:pPr>
            <a:endParaRPr lang="en-US" sz="20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>
              <a:spcBef>
                <a:spcPct val="0"/>
              </a:spcBef>
              <a:buClrTx/>
              <a:buSzTx/>
            </a:pPr>
            <a:r>
              <a:rPr lang="en-US" sz="3200" i="1" u="sng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Ashley </a:t>
            </a:r>
            <a:r>
              <a:rPr lang="en-US" sz="3200" i="1" u="sng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Fumiko Dominguez</a:t>
            </a:r>
            <a:endParaRPr lang="en-US" sz="3200" i="1" u="sng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>
              <a:spcBef>
                <a:spcPct val="0"/>
              </a:spcBef>
              <a:buClrTx/>
              <a:buSzTx/>
            </a:pPr>
            <a:r>
              <a:rPr lang="en-US" sz="3200" b="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33</a:t>
            </a:r>
            <a:r>
              <a:rPr lang="en-US" sz="3200" b="0" kern="12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rd</a:t>
            </a:r>
            <a:r>
              <a:rPr lang="en-US" sz="3200" b="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Congressional District</a:t>
            </a:r>
            <a:endParaRPr lang="en-US" sz="3200" b="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>
              <a:spcBef>
                <a:spcPct val="0"/>
              </a:spcBef>
              <a:buClrTx/>
              <a:buSzTx/>
            </a:pPr>
            <a:r>
              <a:rPr lang="en-US" sz="3200" b="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Congressman Ted Lieu</a:t>
            </a:r>
            <a:endParaRPr lang="en-US" sz="3200" b="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>
              <a:spcBef>
                <a:spcPct val="0"/>
              </a:spcBef>
              <a:buClrTx/>
              <a:buSzTx/>
            </a:pPr>
            <a:endParaRPr lang="en-US" sz="3200" b="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13063" name="Text Box 7"/>
          <p:cNvSpPr txBox="1">
            <a:spLocks noChangeArrowheads="1"/>
          </p:cNvSpPr>
          <p:nvPr/>
        </p:nvSpPr>
        <p:spPr bwMode="auto">
          <a:xfrm>
            <a:off x="3217652" y="1761687"/>
            <a:ext cx="5684807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CONGRESSIONAL </a:t>
            </a:r>
          </a:p>
          <a:p>
            <a:pPr algn="ctr"/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 President</a:t>
            </a:r>
            <a:b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whitehouse.gov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screen-capture-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64" y="1825625"/>
            <a:ext cx="6971872" cy="4351338"/>
          </a:xfrm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6887768" y="2027025"/>
            <a:ext cx="1416655" cy="119667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95250"/>
            <a:ext cx="58769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162" y="310979"/>
            <a:ext cx="6929438" cy="1143000"/>
          </a:xfrm>
          <a:noFill/>
          <a:ln/>
        </p:spPr>
        <p:txBody>
          <a:bodyPr lIns="90488" tIns="44450" rIns="90488" bIns="44450"/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2" name="Picture 4" descr="sab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248400"/>
            <a:ext cx="4876800" cy="6096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5368" y="3469964"/>
            <a:ext cx="4826000" cy="293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7716" y="1445886"/>
            <a:ext cx="1985404" cy="1985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7584" y="1572843"/>
            <a:ext cx="3158334" cy="47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11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3657" y="169145"/>
            <a:ext cx="6995206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Congressional Nomination Process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5198" y="1599580"/>
            <a:ext cx="8342313" cy="4789488"/>
          </a:xfrm>
        </p:spPr>
        <p:txBody>
          <a:bodyPr>
            <a:normAutofit lnSpcReduction="10000"/>
          </a:bodyPr>
          <a:lstStyle/>
          <a:p>
            <a:pPr marL="274320" indent="-274320">
              <a:spcBef>
                <a:spcPts val="600"/>
              </a:spcBef>
              <a:buNone/>
            </a:pPr>
            <a:r>
              <a:rPr lang="en-US" dirty="0" smtClean="0"/>
              <a:t>After applying to a Service Academy *</a:t>
            </a:r>
          </a:p>
          <a:p>
            <a:pPr marL="274320" indent="-274320">
              <a:spcBef>
                <a:spcPts val="600"/>
              </a:spcBef>
              <a:buNone/>
            </a:pPr>
            <a:endParaRPr lang="en-US" sz="1800" dirty="0" smtClean="0"/>
          </a:p>
          <a:p>
            <a:pPr marL="274320" indent="-274320">
              <a:spcBef>
                <a:spcPts val="600"/>
              </a:spcBef>
            </a:pPr>
            <a:r>
              <a:rPr lang="en-US" dirty="0"/>
              <a:t>Visit </a:t>
            </a:r>
            <a:r>
              <a:rPr lang="en-US" dirty="0" smtClean="0"/>
              <a:t>4 </a:t>
            </a:r>
            <a:r>
              <a:rPr lang="en-US" dirty="0"/>
              <a:t>websites (US Congressional Rep, 2 US Senators, </a:t>
            </a:r>
            <a:r>
              <a:rPr lang="en-US" dirty="0" smtClean="0"/>
              <a:t>Vice President). </a:t>
            </a:r>
            <a:r>
              <a:rPr lang="en-US" dirty="0"/>
              <a:t>Look for “Constituent Services” and/or “Service Academies” and follow their nomination instructions. </a:t>
            </a:r>
            <a:endParaRPr lang="en-US" dirty="0" smtClean="0"/>
          </a:p>
          <a:p>
            <a:pPr marL="617220" lvl="1" indent="-274320">
              <a:spcBef>
                <a:spcPts val="600"/>
              </a:spcBef>
            </a:pPr>
            <a:r>
              <a:rPr lang="en-US" dirty="0" smtClean="0"/>
              <a:t>Explore the Nominations section for each office </a:t>
            </a:r>
            <a:r>
              <a:rPr lang="en-US" dirty="0"/>
              <a:t> </a:t>
            </a:r>
            <a:r>
              <a:rPr lang="en-US" dirty="0" smtClean="0"/>
              <a:t>in detail </a:t>
            </a:r>
            <a:endParaRPr lang="en-US" dirty="0"/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Each Congressional and Senate office has different but similar requirements and deadlines for requesting nominations. 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/>
              <a:t>Call the staffer from </a:t>
            </a:r>
            <a:r>
              <a:rPr lang="en-US" dirty="0" smtClean="0"/>
              <a:t>the office you </a:t>
            </a:r>
            <a:r>
              <a:rPr lang="en-US" dirty="0"/>
              <a:t>are seeking a nomination </a:t>
            </a:r>
            <a:r>
              <a:rPr lang="en-US" dirty="0" smtClean="0"/>
              <a:t>from </a:t>
            </a:r>
            <a:r>
              <a:rPr lang="en-US" dirty="0"/>
              <a:t>to ensure your </a:t>
            </a:r>
            <a:r>
              <a:rPr lang="en-US" dirty="0" smtClean="0"/>
              <a:t>request </a:t>
            </a:r>
            <a:r>
              <a:rPr lang="en-US" dirty="0"/>
              <a:t>was received and get further </a:t>
            </a:r>
            <a:r>
              <a:rPr lang="en-US" dirty="0" smtClean="0"/>
              <a:t>instructions </a:t>
            </a:r>
            <a:r>
              <a:rPr lang="en-US" dirty="0"/>
              <a:t>on their </a:t>
            </a:r>
            <a:r>
              <a:rPr lang="en-US" dirty="0" smtClean="0"/>
              <a:t>nominating process</a:t>
            </a:r>
            <a:r>
              <a:rPr lang="en-US" dirty="0"/>
              <a:t>.</a:t>
            </a:r>
          </a:p>
          <a:p>
            <a:pPr marL="274320" indent="-274320">
              <a:spcBef>
                <a:spcPts val="600"/>
              </a:spcBef>
            </a:pPr>
            <a:endParaRPr lang="en-US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  <a:p>
            <a:r>
              <a:rPr lang="en-US" sz="1600" dirty="0" smtClean="0"/>
              <a:t>West </a:t>
            </a:r>
            <a:r>
              <a:rPr lang="en-US" sz="1600" dirty="0"/>
              <a:t>Point, Air Force, Naval, Merchant </a:t>
            </a:r>
            <a:r>
              <a:rPr lang="en-US" sz="1600" dirty="0" smtClean="0"/>
              <a:t>Marine. </a:t>
            </a:r>
          </a:p>
          <a:p>
            <a:r>
              <a:rPr lang="en-US" sz="1600" dirty="0" smtClean="0"/>
              <a:t>Coast </a:t>
            </a:r>
            <a:r>
              <a:rPr lang="en-US" sz="1600" dirty="0"/>
              <a:t>Guard does </a:t>
            </a:r>
            <a:r>
              <a:rPr lang="en-US" sz="1600" dirty="0" smtClean="0"/>
              <a:t>NOT require a nomination.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1349" y="169984"/>
            <a:ext cx="6956879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Congressional Nomination Process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3298" y="1536700"/>
            <a:ext cx="8678174" cy="4789488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600"/>
              </a:spcBef>
            </a:pPr>
            <a:r>
              <a:rPr lang="en-US" dirty="0" smtClean="0"/>
              <a:t>You can </a:t>
            </a:r>
            <a:r>
              <a:rPr lang="en-US" u="sng" dirty="0" smtClean="0"/>
              <a:t>only</a:t>
            </a:r>
            <a:r>
              <a:rPr lang="en-US" dirty="0" smtClean="0"/>
              <a:t> receive a nomination(s) from the District and/or State where you legally live.</a:t>
            </a:r>
          </a:p>
          <a:p>
            <a:pPr marL="274320" indent="-274320">
              <a:spcBef>
                <a:spcPts val="600"/>
              </a:spcBef>
              <a:buNone/>
            </a:pPr>
            <a:endParaRPr lang="en-US" dirty="0" smtClean="0"/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Military dependents must seek a nomination from the State and District that is their legal home, not where they are currently stationed.</a:t>
            </a:r>
          </a:p>
          <a:p>
            <a:pPr marL="274320" lvl="1" indent="-274320">
              <a:spcBef>
                <a:spcPts val="600"/>
              </a:spcBef>
              <a:buNone/>
            </a:pPr>
            <a:r>
              <a:rPr lang="en-US" sz="2400" dirty="0" smtClean="0"/>
              <a:t> 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the Academy Admissions office regarding Presidential Nomination requirements (719-333-8808/9)</a:t>
            </a:r>
          </a:p>
          <a:p>
            <a:pPr marL="274320" lvl="1" indent="-274320">
              <a:spcBef>
                <a:spcPts val="600"/>
              </a:spcBef>
              <a:buNone/>
            </a:pPr>
            <a:endParaRPr lang="en-US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1349" y="76200"/>
            <a:ext cx="6956879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the Panel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3298" y="1536700"/>
            <a:ext cx="8678174" cy="4789488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600"/>
              </a:spcBef>
            </a:pPr>
            <a:r>
              <a:rPr lang="en-US" dirty="0" smtClean="0"/>
              <a:t>The majority of Congressional and Senate offices hold interviews for potential nominees.  </a:t>
            </a:r>
          </a:p>
          <a:p>
            <a:pPr marL="274320" indent="-274320">
              <a:spcBef>
                <a:spcPts val="600"/>
              </a:spcBef>
              <a:buNone/>
            </a:pPr>
            <a:r>
              <a:rPr lang="en-US" dirty="0" smtClean="0"/>
              <a:t>    -- Interviews May Be Over the Phone Or In Person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Dress Appropriately!  Business Suit, White Shirt/Blouse, </a:t>
            </a:r>
            <a:br>
              <a:rPr lang="en-US" dirty="0" smtClean="0"/>
            </a:br>
            <a:r>
              <a:rPr lang="en-US" dirty="0" smtClean="0"/>
              <a:t>“Conservative” Tie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Sit Up Straight; Do Not Fidget; Look Panel Members in the Eye (Cultural differences)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Answer Questions Honestly, We </a:t>
            </a:r>
            <a:r>
              <a:rPr lang="en-US" i="1" dirty="0" smtClean="0"/>
              <a:t>Know</a:t>
            </a:r>
            <a:r>
              <a:rPr lang="en-US" dirty="0" smtClean="0"/>
              <a:t> When You Are Trying To Tell Us “What You Think We Want to Hear”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Practice With Parent Or Sibling If Possible</a:t>
            </a:r>
          </a:p>
          <a:p>
            <a:pPr marL="274320" indent="-274320">
              <a:spcBef>
                <a:spcPts val="600"/>
              </a:spcBef>
            </a:pPr>
            <a:r>
              <a:rPr lang="en-US" dirty="0" smtClean="0"/>
              <a:t>Try To Relax, Board Members Want You to Do Well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Nominations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vary by office, but most are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</a:p>
          <a:p>
            <a:pPr algn="ctr"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 for Congressional offices to submit their Nominations to USAFA is 31 January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4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algn="ctr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cannot receive an Appointment to a Service Academy without a Nomination</a:t>
            </a:r>
          </a:p>
          <a:p>
            <a:pPr algn="ctr"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compete for an appointment within your Congressional categories – not nationally</a:t>
            </a:r>
          </a:p>
          <a:p>
            <a:pPr algn="ctr"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the Service Academy application in parallel with the Nomination Requests</a:t>
            </a:r>
          </a:p>
          <a:p>
            <a:pPr algn="ctr"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Representative</a:t>
            </a:r>
            <a:b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house.gov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screen-capture-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66" y="1825625"/>
            <a:ext cx="6383268" cy="4351338"/>
          </a:xfrm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6887768" y="2027025"/>
            <a:ext cx="1416655" cy="119667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Senator Feinstein</a:t>
            </a:r>
            <a:b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feinstein.senate.gov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6" y="1560146"/>
            <a:ext cx="8405079" cy="43279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6307015" y="4543703"/>
            <a:ext cx="812091" cy="12123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Senator Harris</a:t>
            </a:r>
            <a:b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harris.senate.gov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4" y="1571477"/>
            <a:ext cx="6213232" cy="460137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7252672" y="2712034"/>
            <a:ext cx="976928" cy="101590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16948</TotalTime>
  <Words>282</Words>
  <Application>Microsoft Office PowerPoint</Application>
  <PresentationFormat>On-screen Show (4:3)</PresentationFormat>
  <Paragraphs>50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1_Blank Presentation</vt:lpstr>
      <vt:lpstr>Office Theme</vt:lpstr>
      <vt:lpstr>PowerPoint Presentation</vt:lpstr>
      <vt:lpstr>Congressional Nomination Process</vt:lpstr>
      <vt:lpstr>Congressional Nomination Process</vt:lpstr>
      <vt:lpstr>Meeting the Panel</vt:lpstr>
      <vt:lpstr>Deadlines</vt:lpstr>
      <vt:lpstr>Reminders</vt:lpstr>
      <vt:lpstr>Your Representative house.gov</vt:lpstr>
      <vt:lpstr>Senator Feinstein feinstein.senate.gov</vt:lpstr>
      <vt:lpstr>Senator Harris harris.senate.gov</vt:lpstr>
      <vt:lpstr>Vice President whitehouse.gov</vt:lpstr>
      <vt:lpstr>PowerPoint Presentation</vt:lpstr>
      <vt:lpstr>Questions?</vt:lpstr>
    </vt:vector>
  </TitlesOfParts>
  <Company>HQ USAF/______, Pentagon, DC 20330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Bill</dc:creator>
  <cp:lastModifiedBy>Dominguez, Ashley</cp:lastModifiedBy>
  <cp:revision>1116</cp:revision>
  <dcterms:created xsi:type="dcterms:W3CDTF">2011-07-08T07:30:00Z</dcterms:created>
  <dcterms:modified xsi:type="dcterms:W3CDTF">2017-07-06T17:57:41Z</dcterms:modified>
</cp:coreProperties>
</file>