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9"/>
  </p:notesMasterIdLst>
  <p:handoutMasterIdLst>
    <p:handoutMasterId r:id="rId10"/>
  </p:handoutMasterIdLst>
  <p:sldIdLst>
    <p:sldId id="430" r:id="rId2"/>
    <p:sldId id="433" r:id="rId3"/>
    <p:sldId id="440" r:id="rId4"/>
    <p:sldId id="437" r:id="rId5"/>
    <p:sldId id="439" r:id="rId6"/>
    <p:sldId id="436" r:id="rId7"/>
    <p:sldId id="441" r:id="rId8"/>
  </p:sldIdLst>
  <p:sldSz cx="9144000" cy="6858000" type="screen4x3"/>
  <p:notesSz cx="6858000" cy="93138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u="sng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8">
          <p15:clr>
            <a:srgbClr val="A4A3A4"/>
          </p15:clr>
        </p15:guide>
        <p15:guide id="2" pos="55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50F8B"/>
    <a:srgbClr val="333399"/>
    <a:srgbClr val="0C2D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7" autoAdjust="0"/>
    <p:restoredTop sz="94713" autoAdjust="0"/>
  </p:normalViewPr>
  <p:slideViewPr>
    <p:cSldViewPr>
      <p:cViewPr varScale="1">
        <p:scale>
          <a:sx n="77" d="100"/>
          <a:sy n="77" d="100"/>
        </p:scale>
        <p:origin x="1584" y="90"/>
      </p:cViewPr>
      <p:guideLst>
        <p:guide orient="horz" pos="768"/>
        <p:guide pos="5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816" y="-72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u="none">
                <a:effectLst/>
              </a:defRPr>
            </a:lvl1pPr>
          </a:lstStyle>
          <a:p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027" y="0"/>
            <a:ext cx="2972421" cy="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effectLst/>
              </a:defRPr>
            </a:lvl1pPr>
          </a:lstStyle>
          <a:p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6261"/>
            <a:ext cx="2972421" cy="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u="none">
                <a:effectLst/>
              </a:defRPr>
            </a:lvl1pPr>
          </a:lstStyle>
          <a:p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027" y="8846261"/>
            <a:ext cx="2972421" cy="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effectLst/>
              </a:defRPr>
            </a:lvl1pPr>
          </a:lstStyle>
          <a:p>
            <a:fld id="{038A5F0B-C7DF-43BF-A121-10A39BC65F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81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u="none">
                <a:effectLst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027" y="0"/>
            <a:ext cx="2972421" cy="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effectLst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421" y="4424721"/>
            <a:ext cx="5485158" cy="4190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6261"/>
            <a:ext cx="2972421" cy="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u="none">
                <a:effectLst/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027" y="8846261"/>
            <a:ext cx="2972421" cy="46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effectLst/>
              </a:defRPr>
            </a:lvl1pPr>
          </a:lstStyle>
          <a:p>
            <a:fld id="{8972EECB-C94F-444F-916B-CACE24E221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73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FAA36A-A56F-4A20-8D9D-70563DE1C7AE}" type="slidenum">
              <a:rPr lang="en-US"/>
              <a:pPr/>
              <a:t>1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98500"/>
            <a:ext cx="4652962" cy="3490913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605" y="4424721"/>
            <a:ext cx="5034791" cy="419092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523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3613" y="476250"/>
            <a:ext cx="4957762" cy="3719513"/>
          </a:xfrm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0282" y="4396093"/>
            <a:ext cx="5460310" cy="455196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581" tIns="45789" rIns="91581" bIns="45789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85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3613" y="476250"/>
            <a:ext cx="4957762" cy="3719513"/>
          </a:xfrm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0282" y="4396093"/>
            <a:ext cx="5460310" cy="455196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581" tIns="45789" rIns="91581" bIns="45789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04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3613" y="476250"/>
            <a:ext cx="4957762" cy="3719513"/>
          </a:xfrm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0282" y="4396093"/>
            <a:ext cx="5460310" cy="455196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581" tIns="45789" rIns="91581" bIns="45789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600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3613" y="476250"/>
            <a:ext cx="4957762" cy="3719513"/>
          </a:xfrm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0282" y="4396093"/>
            <a:ext cx="5460310" cy="455196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581" tIns="45789" rIns="91581" bIns="45789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189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3613" y="476250"/>
            <a:ext cx="4957762" cy="3719513"/>
          </a:xfrm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0282" y="4396093"/>
            <a:ext cx="5460310" cy="455196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581" tIns="45789" rIns="91581" bIns="45789"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556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" y="1463040"/>
            <a:ext cx="8412480" cy="4937760"/>
          </a:xfr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88975" marR="0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027113" marR="0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688975" marR="0" lvl="1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027113" marR="0" lvl="2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083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78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41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463040"/>
            <a:ext cx="841248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121348" name="Line 4"/>
          <p:cNvSpPr>
            <a:spLocks noChangeShapeType="1"/>
          </p:cNvSpPr>
          <p:nvPr/>
        </p:nvSpPr>
        <p:spPr bwMode="auto">
          <a:xfrm>
            <a:off x="382588" y="645160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u="none" dirty="0">
              <a:solidFill>
                <a:srgbClr val="000000"/>
              </a:solidFill>
              <a:effectLst/>
            </a:endParaRPr>
          </a:p>
        </p:txBody>
      </p:sp>
      <p:sp>
        <p:nvSpPr>
          <p:cNvPr id="8121349" name="Line 5"/>
          <p:cNvSpPr>
            <a:spLocks noChangeShapeType="1"/>
          </p:cNvSpPr>
          <p:nvPr/>
        </p:nvSpPr>
        <p:spPr bwMode="auto">
          <a:xfrm>
            <a:off x="384175" y="1416050"/>
            <a:ext cx="8382000" cy="0"/>
          </a:xfrm>
          <a:prstGeom prst="line">
            <a:avLst/>
          </a:prstGeom>
          <a:noFill/>
          <a:ln w="57150">
            <a:solidFill>
              <a:srgbClr val="0C2D8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u="none" dirty="0">
              <a:solidFill>
                <a:srgbClr val="000000"/>
              </a:solidFill>
              <a:effectLst/>
            </a:endParaRPr>
          </a:p>
        </p:txBody>
      </p:sp>
      <p:sp>
        <p:nvSpPr>
          <p:cNvPr id="8121351" name="Text Box 7"/>
          <p:cNvSpPr txBox="1">
            <a:spLocks noChangeArrowheads="1"/>
          </p:cNvSpPr>
          <p:nvPr/>
        </p:nvSpPr>
        <p:spPr bwMode="auto">
          <a:xfrm>
            <a:off x="1296988" y="6521455"/>
            <a:ext cx="655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b="1" i="1" u="none" dirty="0">
                <a:solidFill>
                  <a:srgbClr val="FFFFFF">
                    <a:lumMod val="65000"/>
                  </a:srgbClr>
                </a:solidFill>
                <a:effectLst/>
                <a:latin typeface="Trebuchet MS" panose="020B0603020202020204" pitchFamily="34" charset="0"/>
              </a:rPr>
              <a:t>I n t e g r i t y  -  S e r v i c e  -  E x c e l l e n c e</a:t>
            </a: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u="none" smtClean="0">
                <a:solidFill>
                  <a:srgbClr val="000000"/>
                </a:solidFill>
                <a:effectLst/>
              </a:rPr>
              <a:pPr>
                <a:defRPr/>
              </a:pPr>
              <a:t>‹#›</a:t>
            </a:fld>
            <a:endParaRPr lang="en-US" u="none" dirty="0">
              <a:solidFill>
                <a:srgbClr val="000000"/>
              </a:solidFill>
              <a:effectLst/>
            </a:endParaRPr>
          </a:p>
        </p:txBody>
      </p:sp>
      <p:pic>
        <p:nvPicPr>
          <p:cNvPr id="2050" name="Picture 2" descr="C:\Users\Ashley.Murphy\Desktop\USAFA%20Logo%20v%203%20line%20CMYK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9" y="76200"/>
            <a:ext cx="1065031" cy="1213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16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7" r:id="rId3"/>
  </p:sldLayoutIdLst>
  <p:transition spd="med"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Trebuchet MS" panose="020B060302020202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Trebuchet MS" panose="020B0603020202020204" pitchFamily="34" charset="0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1800" b="1">
          <a:solidFill>
            <a:schemeClr val="tx1"/>
          </a:solidFill>
          <a:latin typeface="Trebuchet MS" panose="020B0603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Trebuchet MS" panose="020B0603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343400"/>
            <a:ext cx="7429500" cy="933450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en-US" dirty="0"/>
              <a:t>Colonel Steve Staso</a:t>
            </a:r>
          </a:p>
          <a:p>
            <a:pPr marL="0" indent="0">
              <a:buNone/>
            </a:pPr>
            <a:r>
              <a:rPr lang="en-US" dirty="0"/>
              <a:t>Liaison Officer Director</a:t>
            </a:r>
          </a:p>
          <a:p>
            <a:pPr marL="0" indent="0">
              <a:buNone/>
            </a:pPr>
            <a:r>
              <a:rPr lang="en-US" dirty="0"/>
              <a:t>US Air Force Academy Admissions - Los Angeles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133600"/>
            <a:ext cx="4419600" cy="1600200"/>
          </a:xfrm>
          <a:noFill/>
          <a:ln/>
        </p:spPr>
        <p:txBody>
          <a:bodyPr/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Alternative Paths to the Air Force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Becoming an Officer after Enlisting in the Air Force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idx="1"/>
          </p:nvPr>
        </p:nvSpPr>
        <p:spPr>
          <a:xfrm>
            <a:off x="990600" y="2438400"/>
            <a:ext cx="7467600" cy="3886200"/>
          </a:xfrm>
          <a:noFill/>
        </p:spPr>
        <p:txBody>
          <a:bodyPr lIns="92057" tIns="46029" rIns="92057" bIns="46029"/>
          <a:lstStyle/>
          <a:p>
            <a:pPr marL="0" indent="0" algn="ctr" defTabSz="963613">
              <a:spcAft>
                <a:spcPct val="25000"/>
              </a:spcAft>
              <a:buNone/>
            </a:pPr>
            <a:endParaRPr lang="en-US" dirty="0" smtClean="0"/>
          </a:p>
          <a:p>
            <a:pPr marL="0" indent="0" algn="ctr" defTabSz="963613">
              <a:spcAft>
                <a:spcPct val="25000"/>
              </a:spcAft>
              <a:buNone/>
            </a:pPr>
            <a:r>
              <a:rPr lang="en-US" dirty="0" smtClean="0"/>
              <a:t>Enlist in the Air Force</a:t>
            </a:r>
            <a:br>
              <a:rPr lang="en-US" dirty="0" smtClean="0"/>
            </a:br>
            <a:r>
              <a:rPr lang="en-US" sz="2600" dirty="0" smtClean="0">
                <a:solidFill>
                  <a:srgbClr val="FF0000"/>
                </a:solidFill>
                <a:sym typeface="Wingdings"/>
              </a:rPr>
              <a:t>130 Air Force Careers</a:t>
            </a:r>
            <a:r>
              <a:rPr lang="en-US" sz="2600" dirty="0">
                <a:solidFill>
                  <a:srgbClr val="FF0000"/>
                </a:solidFill>
                <a:sym typeface="Wingdings"/>
              </a:rPr>
              <a:t/>
            </a:r>
            <a:br>
              <a:rPr lang="en-US" sz="2600" dirty="0">
                <a:solidFill>
                  <a:srgbClr val="FF0000"/>
                </a:solidFill>
                <a:sym typeface="Wingdings"/>
              </a:rPr>
            </a:br>
            <a:r>
              <a:rPr lang="en-US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sym typeface="Wingdings"/>
              </a:rPr>
              <a:t>http://www.airforce.com/ </a:t>
            </a:r>
            <a:endParaRPr lang="en-US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sym typeface="Wingdings"/>
            </a:endParaRPr>
          </a:p>
          <a:p>
            <a:pPr marL="0" indent="0" algn="ctr" defTabSz="963613">
              <a:spcAft>
                <a:spcPct val="25000"/>
              </a:spcAft>
              <a:buNone/>
            </a:pPr>
            <a:endParaRPr lang="en-US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sym typeface="Wingdings"/>
            </a:endParaRPr>
          </a:p>
          <a:p>
            <a:pPr marL="0" indent="0" algn="ctr" defTabSz="963613">
              <a:spcAft>
                <a:spcPct val="25000"/>
              </a:spcAft>
              <a:buNone/>
            </a:pPr>
            <a:r>
              <a:rPr lang="en-US" dirty="0">
                <a:sym typeface="Wingdings"/>
              </a:rPr>
              <a:t>Apply for </a:t>
            </a:r>
            <a:r>
              <a:rPr lang="en-US" dirty="0" smtClean="0">
                <a:sym typeface="Wingdings"/>
              </a:rPr>
              <a:t>the “LEAD” </a:t>
            </a:r>
            <a:r>
              <a:rPr lang="en-US" dirty="0">
                <a:sym typeface="Wingdings"/>
              </a:rPr>
              <a:t>Program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 for Officer training (No guarantee)</a:t>
            </a:r>
          </a:p>
          <a:p>
            <a:pPr marL="0" indent="0" algn="ctr" defTabSz="963613">
              <a:spcAft>
                <a:spcPct val="25000"/>
              </a:spcAft>
              <a:buNone/>
            </a:pPr>
            <a:endParaRPr lang="en-US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4" name="Picture 3" descr="sr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28800"/>
            <a:ext cx="1828292" cy="13691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Becoming an Officer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idx="1"/>
          </p:nvPr>
        </p:nvSpPr>
        <p:spPr>
          <a:xfrm>
            <a:off x="460375" y="3429000"/>
            <a:ext cx="8150225" cy="3048000"/>
          </a:xfrm>
          <a:noFill/>
        </p:spPr>
        <p:txBody>
          <a:bodyPr lIns="92057" tIns="46029" rIns="92057" bIns="46029"/>
          <a:lstStyle/>
          <a:p>
            <a:pPr marL="0" indent="0" algn="ctr" defTabSz="963613">
              <a:spcAft>
                <a:spcPct val="25000"/>
              </a:spcAft>
              <a:buNone/>
            </a:pPr>
            <a:r>
              <a:rPr lang="en-US" dirty="0" smtClean="0"/>
              <a:t>Apply to a University that has an AF ROTC program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Apply for AFROTC Scholarship – Apply by 1 </a:t>
            </a:r>
            <a:r>
              <a:rPr lang="en-US" dirty="0" smtClean="0"/>
              <a:t>Dec</a:t>
            </a:r>
            <a:br>
              <a:rPr lang="en-US" dirty="0" smtClean="0"/>
            </a:br>
            <a:r>
              <a:rPr lang="en-US" dirty="0" smtClean="0"/>
              <a:t>Enroll in Air Force ROTC class</a:t>
            </a:r>
          </a:p>
          <a:p>
            <a:pPr marL="0" indent="0" algn="ctr" defTabSz="963613">
              <a:spcAft>
                <a:spcPct val="25000"/>
              </a:spcAft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http://</a:t>
            </a:r>
            <a:r>
              <a:rPr lang="en-US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afrotc.com</a:t>
            </a:r>
            <a:r>
              <a:rPr lang="en-US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en-US" dirty="0" smtClean="0"/>
              <a:t>- College Locator, majors, etc.</a:t>
            </a:r>
          </a:p>
          <a:p>
            <a:pPr marL="0" indent="0" algn="ctr" defTabSz="963613">
              <a:spcAft>
                <a:spcPct val="25000"/>
              </a:spcAft>
              <a:buNone/>
            </a:pPr>
            <a:endParaRPr lang="en-US" dirty="0" smtClean="0"/>
          </a:p>
        </p:txBody>
      </p:sp>
      <p:pic>
        <p:nvPicPr>
          <p:cNvPr id="2" name="Picture 1" descr="rotc-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1461701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752600"/>
            <a:ext cx="2057400" cy="15430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17731" y="2057400"/>
            <a:ext cx="3876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none" dirty="0" smtClean="0"/>
              <a:t>Detachment 60 at LMU</a:t>
            </a:r>
            <a:endParaRPr lang="en-US" sz="2800" u="none" dirty="0"/>
          </a:p>
        </p:txBody>
      </p:sp>
    </p:spTree>
    <p:extLst>
      <p:ext uri="{BB962C8B-B14F-4D97-AF65-F5344CB8AC3E}">
        <p14:creationId xmlns:p14="http://schemas.microsoft.com/office/powerpoint/2010/main" val="3903093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AFROTC Scholarships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idx="1"/>
          </p:nvPr>
        </p:nvSpPr>
        <p:spPr>
          <a:xfrm>
            <a:off x="460375" y="3276600"/>
            <a:ext cx="7616825" cy="3200400"/>
          </a:xfrm>
          <a:noFill/>
        </p:spPr>
        <p:txBody>
          <a:bodyPr lIns="92057" tIns="46029" rIns="92057" bIns="46029"/>
          <a:lstStyle/>
          <a:p>
            <a:pPr marL="0" indent="0" defTabSz="963613">
              <a:spcAft>
                <a:spcPct val="25000"/>
              </a:spcAft>
              <a:buNone/>
            </a:pPr>
            <a:r>
              <a:rPr lang="en-US" dirty="0" smtClean="0"/>
              <a:t>Scholarship criteria:</a:t>
            </a:r>
          </a:p>
          <a:p>
            <a:pPr defTabSz="963613">
              <a:spcAft>
                <a:spcPct val="25000"/>
              </a:spcAft>
            </a:pPr>
            <a:r>
              <a:rPr lang="en-US" dirty="0" smtClean="0"/>
              <a:t>SAT: 1240 for </a:t>
            </a:r>
            <a:r>
              <a:rPr lang="en-US" dirty="0" err="1" smtClean="0"/>
              <a:t>Math+CritReas</a:t>
            </a:r>
            <a:r>
              <a:rPr lang="en-US" dirty="0" smtClean="0"/>
              <a:t> / ACT: 26</a:t>
            </a:r>
          </a:p>
          <a:p>
            <a:pPr defTabSz="963613">
              <a:spcAft>
                <a:spcPct val="25000"/>
              </a:spcAft>
            </a:pPr>
            <a:r>
              <a:rPr lang="en-US" dirty="0" smtClean="0"/>
              <a:t>GPA: 3.0</a:t>
            </a:r>
          </a:p>
          <a:p>
            <a:pPr defTabSz="963613">
              <a:spcAft>
                <a:spcPct val="25000"/>
              </a:spcAft>
            </a:pPr>
            <a:r>
              <a:rPr lang="en-US" dirty="0" smtClean="0"/>
              <a:t>Fitness test: Crunches, Push-ups, 1.5 Mile run</a:t>
            </a:r>
            <a:endParaRPr lang="en-US" dirty="0"/>
          </a:p>
          <a:p>
            <a:pPr defTabSz="963613">
              <a:spcAft>
                <a:spcPct val="25000"/>
              </a:spcAft>
            </a:pPr>
            <a:r>
              <a:rPr lang="en-US" dirty="0" smtClean="0"/>
              <a:t>Interview</a:t>
            </a:r>
          </a:p>
          <a:p>
            <a:pPr defTabSz="963613">
              <a:spcAft>
                <a:spcPct val="25000"/>
              </a:spcAft>
            </a:pPr>
            <a:r>
              <a:rPr lang="en-US" dirty="0" smtClean="0"/>
              <a:t>Open application – June 1 – December 1</a:t>
            </a:r>
          </a:p>
          <a:p>
            <a:pPr defTabSz="963613">
              <a:spcAft>
                <a:spcPct val="25000"/>
              </a:spcAft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17731" y="2057400"/>
            <a:ext cx="3876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none" dirty="0" smtClean="0"/>
              <a:t>Detachment 40 at LMU</a:t>
            </a:r>
            <a:endParaRPr lang="en-US" sz="2800" u="non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524000"/>
            <a:ext cx="1270000" cy="1562100"/>
          </a:xfrm>
          <a:prstGeom prst="rect">
            <a:avLst/>
          </a:prstGeom>
        </p:spPr>
      </p:pic>
      <p:pic>
        <p:nvPicPr>
          <p:cNvPr id="10" name="Picture 9" descr="rotc-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1461701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392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AFROTC Scholarships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idx="1"/>
          </p:nvPr>
        </p:nvSpPr>
        <p:spPr>
          <a:xfrm>
            <a:off x="460375" y="3276600"/>
            <a:ext cx="8455025" cy="3200400"/>
          </a:xfrm>
          <a:noFill/>
        </p:spPr>
        <p:txBody>
          <a:bodyPr lIns="92057" tIns="46029" rIns="92057" bIns="46029"/>
          <a:lstStyle/>
          <a:p>
            <a:pPr defTabSz="963613">
              <a:spcAft>
                <a:spcPct val="25000"/>
              </a:spcAft>
            </a:pPr>
            <a:r>
              <a:rPr lang="en-US" dirty="0" smtClean="0"/>
              <a:t>Scholarships Are Awarded </a:t>
            </a:r>
            <a:r>
              <a:rPr lang="en-US" dirty="0"/>
              <a:t>for specific Majors</a:t>
            </a:r>
          </a:p>
          <a:p>
            <a:pPr defTabSz="963613">
              <a:spcAft>
                <a:spcPct val="25000"/>
              </a:spcAft>
            </a:pPr>
            <a:r>
              <a:rPr lang="en-US" dirty="0"/>
              <a:t>Most desirable majors</a:t>
            </a:r>
          </a:p>
          <a:p>
            <a:pPr lvl="1" defTabSz="963613">
              <a:spcAft>
                <a:spcPct val="25000"/>
              </a:spcAft>
            </a:pPr>
            <a:r>
              <a:rPr lang="en-US" dirty="0"/>
              <a:t>Electrical engineering, computer engineering, meteorology, nuclear physics and nuclear engineering</a:t>
            </a:r>
          </a:p>
          <a:p>
            <a:pPr lvl="1" defTabSz="963613">
              <a:spcAft>
                <a:spcPct val="25000"/>
              </a:spcAft>
            </a:pPr>
            <a:r>
              <a:rPr lang="en-US" dirty="0"/>
              <a:t>Foreign </a:t>
            </a:r>
            <a:r>
              <a:rPr lang="en-US" dirty="0" smtClean="0"/>
              <a:t>languages (Chinese, Russian, Korean, Arabic)</a:t>
            </a:r>
            <a:endParaRPr lang="en-US" dirty="0"/>
          </a:p>
          <a:p>
            <a:pPr lvl="1" defTabSz="963613">
              <a:spcAft>
                <a:spcPct val="25000"/>
              </a:spcAft>
            </a:pPr>
            <a:r>
              <a:rPr lang="en-US" dirty="0"/>
              <a:t>Pre-med, nursing and other medical-related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524000"/>
            <a:ext cx="2133600" cy="1600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4600" y="2057400"/>
            <a:ext cx="40831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none" dirty="0" smtClean="0"/>
              <a:t>Detachment 55 at UCLA</a:t>
            </a:r>
            <a:endParaRPr lang="en-US" sz="2800" u="none" dirty="0"/>
          </a:p>
        </p:txBody>
      </p:sp>
      <p:pic>
        <p:nvPicPr>
          <p:cNvPr id="7" name="Picture 6" descr="rotc-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752600"/>
            <a:ext cx="1461701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40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Following USAFA online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7693025" cy="3903663"/>
          </a:xfrm>
          <a:noFill/>
        </p:spPr>
        <p:txBody>
          <a:bodyPr lIns="92057" tIns="46029" rIns="92057" bIns="46029"/>
          <a:lstStyle/>
          <a:p>
            <a:pPr marL="0" indent="0" defTabSz="963613">
              <a:spcAft>
                <a:spcPct val="25000"/>
              </a:spcAft>
              <a:buNone/>
            </a:pPr>
            <a:r>
              <a:rPr lang="en-US" dirty="0" smtClean="0"/>
              <a:t>AcademyAdmissions.com</a:t>
            </a:r>
          </a:p>
          <a:p>
            <a:pPr marL="0" indent="0" defTabSz="963613">
              <a:spcAft>
                <a:spcPct val="25000"/>
              </a:spcAft>
              <a:buNone/>
            </a:pPr>
            <a:endParaRPr lang="en-US" dirty="0" smtClean="0"/>
          </a:p>
          <a:p>
            <a:pPr marL="0" indent="0" defTabSz="963613">
              <a:spcAft>
                <a:spcPct val="25000"/>
              </a:spcAft>
              <a:buNone/>
            </a:pPr>
            <a:r>
              <a:rPr lang="en-US" dirty="0" smtClean="0"/>
              <a:t>iPhone/Android App</a:t>
            </a:r>
          </a:p>
          <a:p>
            <a:pPr marL="0" indent="0" algn="ctr" defTabSz="963613">
              <a:spcAft>
                <a:spcPct val="25000"/>
              </a:spcAft>
              <a:buNone/>
            </a:pPr>
            <a:endParaRPr lang="en-US" sz="2600" dirty="0" smtClean="0">
              <a:solidFill>
                <a:srgbClr val="FF0000"/>
              </a:solidFill>
            </a:endParaRPr>
          </a:p>
          <a:p>
            <a:pPr marL="0" indent="0" defTabSz="963613">
              <a:spcAft>
                <a:spcPct val="25000"/>
              </a:spcAft>
              <a:buNone/>
            </a:pPr>
            <a:endParaRPr lang="en-US" sz="2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1313" y="2514600"/>
            <a:ext cx="1727200" cy="259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375" y="3164604"/>
            <a:ext cx="508000" cy="9272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4810" y="3164604"/>
            <a:ext cx="958850" cy="7182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2514600"/>
            <a:ext cx="2540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5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USAFA Standard">
  <a:themeElements>
    <a:clrScheme name="4_USAFA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USAFA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USAFA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SAFA 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8">
        <a:dk1>
          <a:srgbClr val="0C2D83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9256F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12351</TotalTime>
  <Words>143</Words>
  <Application>Microsoft Office PowerPoint</Application>
  <PresentationFormat>On-screen Show (4:3)</PresentationFormat>
  <Paragraphs>33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</vt:lpstr>
      <vt:lpstr>4_USAFA Standard</vt:lpstr>
      <vt:lpstr>Alternative Paths to the Air Force </vt:lpstr>
      <vt:lpstr>Becoming an Officer after Enlisting in the Air Force</vt:lpstr>
      <vt:lpstr>Becoming an Officer</vt:lpstr>
      <vt:lpstr>AFROTC Scholarships</vt:lpstr>
      <vt:lpstr>AFROTC Scholarships</vt:lpstr>
      <vt:lpstr>Following USAFA online</vt:lpstr>
      <vt:lpstr>PowerPoint Presentation</vt:lpstr>
    </vt:vector>
  </TitlesOfParts>
  <Company>ccp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USAFA Update</dc:title>
  <dc:creator>Eric.Roehrkasse</dc:creator>
  <cp:lastModifiedBy>Staso, Steve</cp:lastModifiedBy>
  <cp:revision>269</cp:revision>
  <dcterms:created xsi:type="dcterms:W3CDTF">2011-07-08T08:53:14Z</dcterms:created>
  <dcterms:modified xsi:type="dcterms:W3CDTF">2017-07-05T22:13:01Z</dcterms:modified>
</cp:coreProperties>
</file>